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97" r:id="rId3"/>
    <p:sldId id="313" r:id="rId4"/>
    <p:sldId id="326" r:id="rId5"/>
    <p:sldId id="315" r:id="rId6"/>
    <p:sldId id="316" r:id="rId7"/>
    <p:sldId id="327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96" r:id="rId17"/>
    <p:sldId id="257" r:id="rId18"/>
    <p:sldId id="294" r:id="rId19"/>
    <p:sldId id="291" r:id="rId20"/>
    <p:sldId id="295" r:id="rId21"/>
    <p:sldId id="292" r:id="rId22"/>
    <p:sldId id="281" r:id="rId23"/>
    <p:sldId id="310" r:id="rId24"/>
    <p:sldId id="311" r:id="rId25"/>
    <p:sldId id="312" r:id="rId26"/>
    <p:sldId id="303" r:id="rId27"/>
    <p:sldId id="304" r:id="rId28"/>
    <p:sldId id="301" r:id="rId29"/>
    <p:sldId id="302" r:id="rId30"/>
    <p:sldId id="290" r:id="rId31"/>
    <p:sldId id="293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4" autoAdjust="0"/>
    <p:restoredTop sz="85120" autoAdjust="0"/>
  </p:normalViewPr>
  <p:slideViewPr>
    <p:cSldViewPr>
      <p:cViewPr varScale="1">
        <p:scale>
          <a:sx n="71" d="100"/>
          <a:sy n="71" d="100"/>
        </p:scale>
        <p:origin x="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0C58-DBE7-47FD-91C3-13533DB78A74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CA61-762F-41A8-B6F9-B52BBFACF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5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8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0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3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6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0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6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CA61-762F-41A8-B6F9-B52BBFACF2D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3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04D28-6AAA-486C-9734-7DE199E7D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1DDD8-831A-4D11-AB1D-B31BF594A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1A23C-F24A-4A9C-B865-EBC54D9C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6AE1B-4B3E-41F2-8395-D32D55CA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D1EA3-BB29-4440-BF9C-D15567DC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7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A04D2-D8D3-44CA-87E4-173022D7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B6E788-EFD4-408B-A910-4D713417B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5014F-3840-4627-BB9E-9C4BCFCD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19D7F-0223-41CA-942A-09ED7317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51F65-2D95-4A9C-9B8E-657DC9C8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5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487B49-9CAC-4B94-9BC8-43A2FF37A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5A600-92CD-4414-862D-F9E7FFEEF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F0792-C5A0-4E9C-9032-3F13C909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0E10D-B5ED-4042-A7D7-EA1FDD4E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9307A-7999-43E8-8B32-87703EBF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FE49C-224A-439E-9D04-3F790112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AACA3-0BBE-44F5-962F-E689B736B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98443-9D3C-484A-B2CA-34F93C53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94505-B70D-4380-BE40-2BB2523B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BEB17-E806-4715-B564-891C6FA1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8547-1991-43D8-8E12-C54AB0D0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2BCBDD-CAA2-4AB1-98AC-2544414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4ECC9-5CA1-4B42-A51D-F0B9301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7444E-F675-4691-B9E3-B62C91B2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F8E18-F330-4B9C-B124-61B1ECC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4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D31C6-7776-4017-A230-825BA271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D7A55-CF2F-4FE0-A25C-10B3A7C03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93C05B-45E9-4832-AF2B-253A95CAD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75E29-681A-4487-B81E-07B2F200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86B89-E59A-447F-AF5B-B06F1BA1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4D0D0-1BD5-413F-90E8-8C2E8CB3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899D7-02CF-44AF-A4BE-E24F7356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8FDE7-E2B7-49C6-AF1E-516C4D8D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5334B0-F8A7-4A78-AFBF-BA026659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815046-90E2-4018-9752-77A0BA2FE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2EF1AF-615D-476B-8939-FD25CCF47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6689A5-0233-49B0-A610-425F05BF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7E07CB-5AC4-4123-95D4-8142ADFD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4E3916-D560-461E-9991-93AB6A5A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D26C7-A73C-46AF-B086-4620E9CD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27BCEA-4F3F-44F7-A227-2EFE0D8D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B85A-2137-4126-A0AC-A6E4665D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7AB899-CD08-494A-A990-56A81D61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6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DA70EC-DBA7-4155-9070-FE06D86B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FECD88-3528-4E2B-AC91-A3D77EDA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A1896-40E5-458B-A484-111F122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E94C6-3588-46BC-8F7E-2D5C36C5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60451-4F14-46B3-8638-AC58149A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ECEA5-FEE2-4CB9-9B84-58FB45E34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969F52-41B9-4D5C-AE5B-4D3384AB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DB861-E401-47ED-82D6-7640B157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13F-C15C-4EC4-8A02-117AD406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9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AC0E6-4E22-43C7-BE45-AFE07AB4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01F642-9666-4BCA-914D-48FA78875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EF34C-70D8-42D9-9A82-56E180D8C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3631B-8894-4400-BE7C-156E0DBA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E7D9F-5F9D-4547-8888-4763D00D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974DE5-132A-4DD5-868F-781998A3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8D430-F1B9-4698-9CF1-B6ACE9B6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FEC7C-C93F-413F-8156-A3548098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C7168-820C-472A-9C62-15E992DE7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99F7F-D5DB-4E45-896B-B9F0D21F6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2E814-C562-4776-BDC8-9FA66D1D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8982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onsultant.ru/document/cons_doc_LAW_2839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.org/womenwatch/daw/cedaw/text/0360795R.pdf" TargetMode="External"/><Relationship Id="rId5" Type="http://schemas.openxmlformats.org/officeDocument/2006/relationships/hyperlink" Target="http://base.garant.ru/10135532/" TargetMode="External"/><Relationship Id="rId10" Type="http://schemas.openxmlformats.org/officeDocument/2006/relationships/hyperlink" Target="http://www.consultant.ru/document/cons_doc_LAW_140174/" TargetMode="External"/><Relationship Id="rId4" Type="http://schemas.openxmlformats.org/officeDocument/2006/relationships/hyperlink" Target="http://constitution.garant.ru/act/right/megdunar/2540422/" TargetMode="External"/><Relationship Id="rId9" Type="http://schemas.openxmlformats.org/officeDocument/2006/relationships/hyperlink" Target="http://www.consultant.ru/document/cons_doc_LAW_34683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emejnoepravo.ru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onsultant.ru/document/cons_doc_LAW_3441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ultant.ru/document/cons_doc_LAW_142671/" TargetMode="External"/><Relationship Id="rId5" Type="http://schemas.openxmlformats.org/officeDocument/2006/relationships/hyperlink" Target="http://ombudsmanspb.ru/files/files/OON_02_site.pdf" TargetMode="External"/><Relationship Id="rId4" Type="http://schemas.openxmlformats.org/officeDocument/2006/relationships/hyperlink" Target="http://www.consultant.ru/document/cons_doc_LAW_8559/" TargetMode="External"/><Relationship Id="rId9" Type="http://schemas.openxmlformats.org/officeDocument/2006/relationships/hyperlink" Target="http://2suprug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kiro-karelia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kiro-karelia.ru/activity/rod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karelia.nra@mail.ru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kiro-karelia.ru&#1101;&#1083;&#1077;&#1082;&#1090;&#1088;&#1086;&#1085;&#1085;&#1072;&#1103;/" TargetMode="Externa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62A42-0F6F-487F-A14C-83ACA08F05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497"/>
            <a:ext cx="8928992" cy="659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50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ООН </a:t>
            </a:r>
            <a:br>
              <a:rPr lang="ru-RU" sz="4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93856"/>
            <a:ext cx="8682168" cy="5175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u="sng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8.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должен при всех обстоятельствах быть среди тех, кто первыми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защиту и помощь.</a:t>
            </a:r>
          </a:p>
          <a:p>
            <a:pPr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u="sng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9. </a:t>
            </a: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должен быть защищен от всех  форм  небрежного  отношения,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жестокости и эксплуатации. Он не должен быть объектом торговли в какой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форме. Ребенок не должен приниматься на работу до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надлежащего возрастного минимума;  ему ни в коем случае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должны  поручаться  или разрешаться  работа  или  занятие,  которые 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 бы  вредны  для его здоровья  или  образования   или 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препятствовали   его   физическому, умственному или нравственному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u="sng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10.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должен  ограждаться  от практики,  которая может поощрять расовую, 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религиозную или  какую-либо  иную  форму  дискриминации.  Он  должен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воспитываться в духе взаимопонимания,  терпимости, дружбы между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народами,  мира и всеобщего братства,  а также в полном сознании,  что его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и способности должны посвящаться служению на пользу других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1C4E29-3D39-47F5-B2DE-5E6941E05E2D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10081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Европейская Социальная Хартия </a:t>
            </a:r>
            <a:b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03.05.1996. (ратифицирована Россией 16.09.2000 г.)</a:t>
            </a:r>
            <a:br>
              <a:rPr lang="ru-RU" sz="4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3924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b="1" dirty="0">
              <a:solidFill>
                <a:srgbClr val="184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Совета Европы, который гарантирует права человека, затрагивающие повседневную жизнь каждого.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Преамбуле сказано, что «Семья как основная ячейка общества, имеет право на надлежащую социальную, правовую и экономическую защиту для обеспечения ее всестороннего развития»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30 – право на защиту от бедности и социального отторжения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семьям к занятости, жилью, профессиональной подготовке, образованию, культуре, социальной и медицинской помощи</a:t>
            </a:r>
          </a:p>
          <a:p>
            <a:pPr algn="just"/>
            <a:endParaRPr lang="ru-RU" b="1" dirty="0">
              <a:solidFill>
                <a:srgbClr val="184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31 – право на Жилье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жилью приемлемого качества;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числа бездомных; Жилищная политика ориентированная на все категории малоимущих;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ограничению принудительного выселения;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 и жилищные субсидии в соответствии с потребностями семьи.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4FBBF0-5DEA-45CB-9A5D-163EED087E99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57800" y="4495800"/>
            <a:ext cx="3276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4495800"/>
            <a:ext cx="31242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7800" y="5562600"/>
            <a:ext cx="3276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609600" y="2057400"/>
            <a:ext cx="1082080" cy="2438400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286000"/>
            <a:ext cx="67056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92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ru-RU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60" y="1531264"/>
            <a:ext cx="7498080" cy="75473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2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Конвенции о правах ребенка  20 ноября 1989 года</a:t>
            </a:r>
          </a:p>
          <a:p>
            <a:pPr algn="ctr">
              <a:buFont typeface="Wingdings 2" pitchFamily="18" charset="2"/>
              <a:buNone/>
            </a:pPr>
            <a:r>
              <a:rPr lang="ru-RU" sz="2100" b="1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Всемирный День ребёнка</a:t>
            </a:r>
          </a:p>
          <a:p>
            <a:pPr algn="ctr">
              <a:buFont typeface="Wingdings 2" pitchFamily="18" charset="2"/>
              <a:buNone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89872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официально зафиксированное согласие государств соблюдать определенные нормы, отражающие широкий консенсус международного сообщества и вследствие этого  приобретающие большую и неоспоримую моральную  и юридическую силу для государств.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572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ООН о правах ребенка состоит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пятидесяти четырех статей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5638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Вступила в силу для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15 сентября 1990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страны мира –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Конвенции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195211-55C0-425F-B01B-3D71BC3DBC11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3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4705"/>
            <a:ext cx="78867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68566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2000" b="1" dirty="0" err="1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недискриминации</a:t>
            </a: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(статья 2 )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имеет право на сохранение своей индивидуальности, включая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гражданство, имя и семейные связи.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означает, что запрещается дискриминация в какой бы то ни было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и соблюдаются права детей, независимо от пола, </a:t>
            </a:r>
          </a:p>
          <a:p>
            <a:pPr marL="609600" indent="-609600" algn="just">
              <a:lnSpc>
                <a:spcPct val="80000"/>
              </a:lnSpc>
              <a:buNone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обеспечения наилучших интересов ребенка (статья3)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здоровья, имущественного положения и т.д.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Гарантируется, что политики и программы местных властей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вопросам, напрямую не связанных с детьми, формируются исходя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наилучших интересов ребенка.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механизм по мониторингу исполнения данных обязательств.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59D837-BA78-451C-B1E5-C214CD92C886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9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7174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63960"/>
            <a:ext cx="8712968" cy="5105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обеспечения в максимально возможной степени выживания и права на жизнь ребенка (статья 6 )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Гарантируется реализация права на выживание и развитие в полном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объеме. При этом должен быть обеспечен доступ к качественным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социальным услугам, безопасной и здоровой среде, получению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т.д.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уважения взглядов ребенка ребенка (статья 12)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активное участие детей по всем вопросам,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затрагивающим жизнедеятельность ребенка, причем дети могут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выражать свои взгляды свободно. Этим взглядам уделяется должное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в соответствии с возрастом и зрелостью ребенка. Участие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процессе принятия решений – новый подход, который требует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повсеместного применения, когда речь идет о вопросах, влияющих на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детей.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D976D3-44CA-4D33-9B6B-A42EAA5AC9D4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1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13198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75520"/>
            <a:ext cx="8712968" cy="378978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инвестирования в детство.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 обязано выделять достаточные средства на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социальных программ для детей, а власти на местах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такую бюджетную политику как «Детский бюджет».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формирования бюджета следует рассматривать как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для защиты потребностей и прав детей и других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уязвимых групп населения.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защита интересов таких групп в процессе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государственных бюджетов является возможностью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озвучить потребности детей и сделать их права приоритетными на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государственном уровне.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8B4544-521B-4A83-B00D-6C6735B8505B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76CE8-080A-45F6-AD5E-196A11159CA0}"/>
              </a:ext>
            </a:extLst>
          </p:cNvPr>
          <p:cNvSpPr/>
          <p:nvPr/>
        </p:nvSpPr>
        <p:spPr>
          <a:xfrm>
            <a:off x="2073403" y="5517232"/>
            <a:ext cx="6945150" cy="93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Антошко Елена Анатольевна, ответственный секретарь</a:t>
            </a: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Карельского республиканского отделения Национальной родительской ассоциации, </a:t>
            </a: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старший научный сотрудник Центра инноваций и экспертизы в образовании</a:t>
            </a: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ГАУ ДПО РК «Карельский институт развития образования»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312828" y="1589472"/>
            <a:ext cx="8705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F41E0-37DA-429A-93D8-D117C3BCF676}"/>
              </a:ext>
            </a:extLst>
          </p:cNvPr>
          <p:cNvSpPr/>
          <p:nvPr/>
        </p:nvSpPr>
        <p:spPr>
          <a:xfrm>
            <a:off x="331524" y="3501008"/>
            <a:ext cx="8435636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Конституционное, семейное и трудовое право</a:t>
            </a:r>
          </a:p>
        </p:txBody>
      </p:sp>
    </p:spTree>
    <p:extLst>
      <p:ext uri="{BB962C8B-B14F-4D97-AF65-F5344CB8AC3E}">
        <p14:creationId xmlns:p14="http://schemas.microsoft.com/office/powerpoint/2010/main" val="388103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4290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3060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3" y="32751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8395B-7FD9-4B26-9A86-A6B60FDFA69D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445F1D-4B51-4049-9A0C-19A892F383B4}"/>
              </a:ext>
            </a:extLst>
          </p:cNvPr>
          <p:cNvSpPr/>
          <p:nvPr/>
        </p:nvSpPr>
        <p:spPr>
          <a:xfrm>
            <a:off x="251520" y="1988840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 Российской Федерации. Статья 38: 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Материнство и детство, семья находятся под защитой государства. </a:t>
            </a:r>
          </a:p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аспекты: ФЗ от 29 декабря 2006 г. «О дополнительных мерах государственной поддержки семей, имеющих детей», создание надлежащих условий и стимулов для роста рождаемости, принятие эффективных программ поддержки материнства, детства, семьи (Материнский (семейный) капитал,  повышение стоимости родовых сертификатов; увеличение размера пособий по уходу за ребенком до 1,5 лет как для работающих, так и для не работавших до рождения ребенка женщин; введение компенсации затрат родителей на дошкольное воспитание; увеличение выплат на содержание ребенка в семье опекуна и приемной семье, а также заработной платы приемному родителю; разработка программы создания в стране сети современных перинатальных центров и обеспечения роддомов необходимым оборудованием, специальным транспортом и другой техникой). ФЗ от 19 мая 1995 г. "О государственных пособиях гражданам, имеющим детей" 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Забота о детях, их воспитание - равное право и обязанность родителей.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Трудоспособные дети, достигшие 18 лет, должны заботиться о нетрудоспособных родителях.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FCCCB4-2B5B-4410-913F-2AA1019AD4E3}"/>
              </a:ext>
            </a:extLst>
          </p:cNvPr>
          <p:cNvSpPr/>
          <p:nvPr/>
        </p:nvSpPr>
        <p:spPr>
          <a:xfrm>
            <a:off x="611560" y="1412776"/>
            <a:ext cx="777686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Конституция Российской Федерации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D8AC7E-AFEB-4779-841F-F9D337127296}"/>
              </a:ext>
            </a:extLst>
          </p:cNvPr>
          <p:cNvSpPr/>
          <p:nvPr/>
        </p:nvSpPr>
        <p:spPr>
          <a:xfrm>
            <a:off x="1835696" y="526488"/>
            <a:ext cx="504056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4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700808"/>
            <a:ext cx="8459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 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запрещаются любые формы ограничения прав граждан при вступлении в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 и в семейных отношениях по признакам социальной, расовой, национальной, языковой или религиозной принадлежности; 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семейных отношений осуществляется в соответствии с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принципами добровольности брачного союза мужчины и женщины, равенства прав супругов в семье, разрешения внутрисемейных вопросов по взаимному согласию; 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приоритета семейного воспитания детей, заботы об их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благосостоянии и развитии, обеспечения приоритетной защиты прав и интересов несовершеннолетних и нетрудоспособных членов семьи; 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сферы договорного регулирования; применении норм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гражданского законодательства к имущественным и личным неимущественным отношениям между членами семьи, не урегулированным семейным законодательством.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4549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561CCE-C8E2-445E-B404-397BAD79DD1D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6A3F6F-AF9F-4B8F-8AAF-62A4E5597D14}"/>
              </a:ext>
            </a:extLst>
          </p:cNvPr>
          <p:cNvSpPr/>
          <p:nvPr/>
        </p:nvSpPr>
        <p:spPr>
          <a:xfrm>
            <a:off x="251520" y="1124744"/>
            <a:ext cx="856895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Семейный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44966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62880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54 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ребенок имеет право жить и воспитываться в семье, насколько это возможно, право знать своих родителей, право на их заботу, право на совместное с ними проживание, за исключением случаев, когда это противоречит его интересам.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Ребенок имеет права на воспитание своими родителями, обеспечение его интересов, всестороннее развитие, уважение его человеческого достоинства.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утрате родительского попечения по разным причинам воспитание ребенка и забота о нем осуществляются органами опеки и попечительства. </a:t>
            </a:r>
          </a:p>
          <a:p>
            <a:pPr algn="just"/>
            <a:endParaRPr lang="ru-RU" sz="1400" b="1" dirty="0">
              <a:solidFill>
                <a:srgbClr val="184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63: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Родители, по общему правилу, являются законными представителями своих детей и выступают в защиту их прав и интересов в отношениях с любыми юридическими и физическими лицами, в том числе в судах, без специальных полномочий. 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65: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Принцип, согласно которому родительские права не могут осуществляться в противоречии с интересами детей, так как обеспечение интересов детей - предмет основной заботы их родителей.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Принцип, в соответствии с которым способы воспитания детей должны исключать пренебрежительное, жестокое, грубое, унижающее человеческое достоинство обращение, оскорбление или эксплуатацию детей.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родителями всех вопросов, касающихся воспитания и образования детей, по их взаимному согласию, исходя из интересов детей и с учетом мнения детей.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4549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561CCE-C8E2-445E-B404-397BAD79DD1D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6A3F6F-AF9F-4B8F-8AAF-62A4E5597D14}"/>
              </a:ext>
            </a:extLst>
          </p:cNvPr>
          <p:cNvSpPr/>
          <p:nvPr/>
        </p:nvSpPr>
        <p:spPr>
          <a:xfrm>
            <a:off x="251520" y="1124744"/>
            <a:ext cx="856895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Семейный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81024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179512" y="1640994"/>
            <a:ext cx="8839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F41E0-37DA-429A-93D8-D117C3BCF676}"/>
              </a:ext>
            </a:extLst>
          </p:cNvPr>
          <p:cNvSpPr/>
          <p:nvPr/>
        </p:nvSpPr>
        <p:spPr>
          <a:xfrm>
            <a:off x="312828" y="4371141"/>
            <a:ext cx="8435636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858E35-6B13-4C1E-8BD9-ED2F1852E49E}"/>
              </a:ext>
            </a:extLst>
          </p:cNvPr>
          <p:cNvSpPr/>
          <p:nvPr/>
        </p:nvSpPr>
        <p:spPr>
          <a:xfrm>
            <a:off x="978597" y="2619489"/>
            <a:ext cx="75538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«Отцы и дети не должны дожидаться просьбы друг от друга,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 а должны предупредительно давать потребное друг другу, 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причем первенство принадлежит отцу».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Диоген 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Синопский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, древнегреческий философ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677AD4-206F-47BA-A150-D83D251463CC}"/>
              </a:ext>
            </a:extLst>
          </p:cNvPr>
          <p:cNvSpPr/>
          <p:nvPr/>
        </p:nvSpPr>
        <p:spPr>
          <a:xfrm>
            <a:off x="1763688" y="5946463"/>
            <a:ext cx="5382657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Карелия, г. Петрозаводск, 28 февраля 2018 года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24713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66 и 67: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осуществления родительских прав родителем, проживающим отдельно от ребенка, и право на общение с ребенком дедушки, бабушки, братьев, сестер и других родственников. 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68: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вправе требовать возврата ребенка от любого лица, удерживающего его у себя не на основании закона или судебного решения. В случае возникновения спора родители за защитой своих прав могут обратиться в суд, который вправе с учетом мнения ребенка отказать в удовлетворении иска родителей, если придет к выводу, что передача ребенка родителям не отвечает интересам ребенка.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формой проявления заботы родителей является их обязанность по содержанию несовершеннолетних детей. При этом порядок и форма предоставления содержания несовершеннолетним детям определяются родителями самостоятельно.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4549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561CCE-C8E2-445E-B404-397BAD79DD1D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6A3F6F-AF9F-4B8F-8AAF-62A4E5597D14}"/>
              </a:ext>
            </a:extLst>
          </p:cNvPr>
          <p:cNvSpPr/>
          <p:nvPr/>
        </p:nvSpPr>
        <p:spPr>
          <a:xfrm>
            <a:off x="251520" y="1717358"/>
            <a:ext cx="856895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Семейный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4508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98884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259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создания благоприятных условий для воспитания детей, ухода за больными членами семьи - ряд гарантий для женщин и других работников с семейными обязанностями (отцов, родителей детей-инвалидов, опекунов и попечителей несовершеннолетних и др.). Гарантии: ограничение привлечения к сверхурочной работе, работе в ночное время, в выходные и нерабочие праздничные дни, а также направление в командировки;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256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отпуска по уходу за ребенком до достижения им возраста трех лет;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254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на другую работу женщин, имеющих детей в возрасте до полутора лет;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261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увольнения лиц с семейными обязанностями по инициативе работодателя и др.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0648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C781-AC13-43B1-9EB4-7A5893175490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7F5612-9234-441E-9DD1-EA088FCFDB0D}"/>
              </a:ext>
            </a:extLst>
          </p:cNvPr>
          <p:cNvSpPr/>
          <p:nvPr/>
        </p:nvSpPr>
        <p:spPr>
          <a:xfrm>
            <a:off x="251520" y="1412776"/>
            <a:ext cx="856895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Трудовой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1596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76CE8-080A-45F6-AD5E-196A11159CA0}"/>
              </a:ext>
            </a:extLst>
          </p:cNvPr>
          <p:cNvSpPr/>
          <p:nvPr/>
        </p:nvSpPr>
        <p:spPr>
          <a:xfrm>
            <a:off x="0" y="5877272"/>
            <a:ext cx="9018553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Миролюбова Диана Олеговна, </a:t>
            </a:r>
            <a:r>
              <a:rPr lang="ru-RU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к.пс.н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член НРА, заместитель директора по научно-методической работе МОУ ПГО «Средняя общеобразовательная школа №14»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1979712" y="1988840"/>
            <a:ext cx="701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CFC5AC-ACA2-47DF-A937-8F93CF8D48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55" y="1412776"/>
            <a:ext cx="2010333" cy="15692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C3319C-B9C2-4C68-AF97-2B7610BBE3A2}"/>
              </a:ext>
            </a:extLst>
          </p:cNvPr>
          <p:cNvSpPr/>
          <p:nvPr/>
        </p:nvSpPr>
        <p:spPr>
          <a:xfrm>
            <a:off x="292619" y="3786856"/>
            <a:ext cx="8538298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Образовательное право. Права особых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22986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333685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от 29.12.2012 N 273-ФЗ (ред. от 29.12.2017) "Об образовании в Российской Федерации"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184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44.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Права, обязанности и ответственность в сфере образования родителей (законных представителей) несовершеннолетних обучающихся.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обязаны заложить основы физического, нравственного и интеллектуального развития личности ребенка. В статье 44 указаны права и обязанности родителей (законных представителей) несовершеннолетних обучающихся.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обучающихся, родителей (законных представителей) несовершеннолетних обучающихся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статье разработан механизм защиты прав обучающихся по вопросам реализации права на образование.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0648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C781-AC13-43B1-9EB4-7A5893175490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7F5612-9234-441E-9DD1-EA088FCFDB0D}"/>
              </a:ext>
            </a:extLst>
          </p:cNvPr>
          <p:cNvSpPr/>
          <p:nvPr/>
        </p:nvSpPr>
        <p:spPr>
          <a:xfrm>
            <a:off x="251520" y="1412776"/>
            <a:ext cx="85689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Закон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19833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0509" y="214233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от 29.12.2012 N 273-ФЗ (ред. от 29.12.2017) "Об образовании в Российской Федерации"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 п. 16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дается определение обучающегося с ОВЗ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 п. 27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дается определение </a:t>
            </a: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инклюзивного образования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 п. 1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гарантируется право каждого человека на образование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 п. 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принцип государственной политики и правового регулирования отношений в сфере образования - обеспечение права каждого человека на образование, недопустимость дискриминации в сфере образования.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 в </a:t>
            </a:r>
            <a:r>
              <a:rPr lang="ru-RU" b="1" dirty="0" err="1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1-5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госорганами создаются необходимые условия для получения без дискриминации качественного образования лицами с ОВЗ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34 п.2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предоставление условий для обучения с учетом особенностей их психофизического развития и состояния здоровья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48, </a:t>
            </a:r>
            <a:r>
              <a:rPr lang="ru-RU" b="1" dirty="0" err="1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1-6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обязанность педагогических работников учитывать особенности психофизического развития обучающихся и состояние их здоровья, соблюдать специальные условия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0648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C781-AC13-43B1-9EB4-7A5893175490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7F5612-9234-441E-9DD1-EA088FCFDB0D}"/>
              </a:ext>
            </a:extLst>
          </p:cNvPr>
          <p:cNvSpPr/>
          <p:nvPr/>
        </p:nvSpPr>
        <p:spPr>
          <a:xfrm>
            <a:off x="387604" y="1058092"/>
            <a:ext cx="85689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Законодательство </a:t>
            </a:r>
          </a:p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интересах детей с ОВЗ и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24025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0509" y="2094153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67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инклюзивного образования установлен порядок правил приема в общеобразовательные организации.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79 п. 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 обучающихся с ОВЗ осуществляется в организациях, осуществляющих образовательную деятельность по адаптированным основным общеобразовательным программам.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79 п.3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определяются специальные условия для получения образования обучающимися с ОВЗ.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79 п. 4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обучающихся с ОВЗ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79 п. 11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образования обучающимся с ОВЗ предоставляются бесплатно специальные учебники и учебные пособия, иная учебная литература, а также услуги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сурдопереводчиков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тифлосурдопереводчиков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0648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C781-AC13-43B1-9EB4-7A5893175490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7F5612-9234-441E-9DD1-EA088FCFDB0D}"/>
              </a:ext>
            </a:extLst>
          </p:cNvPr>
          <p:cNvSpPr/>
          <p:nvPr/>
        </p:nvSpPr>
        <p:spPr>
          <a:xfrm>
            <a:off x="286493" y="1128438"/>
            <a:ext cx="85689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и Законодательство </a:t>
            </a:r>
          </a:p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интересах детей с ОВЗ и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1819582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76CE8-080A-45F6-AD5E-196A11159CA0}"/>
              </a:ext>
            </a:extLst>
          </p:cNvPr>
          <p:cNvSpPr/>
          <p:nvPr/>
        </p:nvSpPr>
        <p:spPr>
          <a:xfrm>
            <a:off x="292619" y="4564162"/>
            <a:ext cx="870572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18415" algn="l"/>
              </a:tabLst>
            </a:pPr>
            <a:endParaRPr lang="ru-RU" sz="1600" i="1" dirty="0">
              <a:solidFill>
                <a:srgbClr val="002060"/>
              </a:solidFill>
            </a:endParaRP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Комиссарова Ирина Анатольевна, член НРА, соруководитель программ по развитию общественно-государственных центров семейной поддержки КРОБФ «Центр развития молодежных и общественных инициатив», методист отдела дошкольного и начального образования ГАУ ДПО РК «Карельский институт развития образования»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219137" y="1981034"/>
            <a:ext cx="870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сердцем: потенциал родительства»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8CD5FB-EECD-401C-BF1A-611DF84B9341}"/>
              </a:ext>
            </a:extLst>
          </p:cNvPr>
          <p:cNvSpPr/>
          <p:nvPr/>
        </p:nvSpPr>
        <p:spPr>
          <a:xfrm>
            <a:off x="408161" y="3036642"/>
            <a:ext cx="8435636" cy="14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  <a:p>
            <a:pPr algn="ctr">
              <a:tabLst>
                <a:tab pos="18415" algn="l"/>
              </a:tabLst>
            </a:pPr>
            <a:r>
              <a:rPr lang="ru-RU" sz="26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Правовые основы в области иммунопрофилактики инфекционных болезней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2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411010"/>
            <a:ext cx="8280920" cy="432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ahoma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17.09.1998 N 157-ФЗ 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(ред. от 31.12.2014, с изм. от 19.12.2016) "Об иммунопрофилактике инфекционных болезней"</a:t>
            </a:r>
          </a:p>
          <a:p>
            <a:pPr algn="just"/>
            <a:endParaRPr lang="ru-RU" b="1" dirty="0">
              <a:solidFill>
                <a:srgbClr val="184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II. 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в области иммунопрофилактики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 гарантирует: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 профилактических прививок;</a:t>
            </a:r>
          </a:p>
          <a:p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бесплатное проведение профилактических прививок</a:t>
            </a:r>
          </a:p>
          <a:p>
            <a:pPr algn="just"/>
            <a:r>
              <a:rPr lang="ru-RU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и обязанности граждан при осуществлении иммунопрофилактики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имеют право получение от медицинских работников полной и объективной информации о необходимости профилактических прививок, последствиях отказа от них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5" y="260648"/>
            <a:ext cx="1326693" cy="9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s628017.vk.me/v628017651/1ad/kCWWybW7-HA.jpg">
            <a:extLst>
              <a:ext uri="{FF2B5EF4-FFF2-40B4-BE49-F238E27FC236}">
                <a16:creationId xmlns:a16="http://schemas.microsoft.com/office/drawing/2014/main" id="{9D39AD9E-57F5-4EB0-A31A-1678B362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72"/>
            <a:ext cx="11480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C0C781-AC13-43B1-9EB4-7A5893175490}"/>
              </a:ext>
            </a:extLst>
          </p:cNvPr>
          <p:cNvSpPr/>
          <p:nvPr/>
        </p:nvSpPr>
        <p:spPr>
          <a:xfrm>
            <a:off x="1401585" y="333306"/>
            <a:ext cx="633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7F5612-9234-441E-9DD1-EA088FCFDB0D}"/>
              </a:ext>
            </a:extLst>
          </p:cNvPr>
          <p:cNvSpPr/>
          <p:nvPr/>
        </p:nvSpPr>
        <p:spPr>
          <a:xfrm>
            <a:off x="251520" y="141277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8415" algn="l"/>
              </a:tabLst>
            </a:pPr>
            <a:r>
              <a:rPr lang="ru-RU" sz="26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Правовые основы в области иммунопрофилактики инфекционных болезней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1002131" cy="751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3437" y="116632"/>
            <a:ext cx="1185027" cy="84256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54429"/>
              </p:ext>
            </p:extLst>
          </p:nvPr>
        </p:nvGraphicFramePr>
        <p:xfrm>
          <a:off x="395536" y="980728"/>
          <a:ext cx="8352928" cy="57426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нормативного  правового документа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Ссылка</a:t>
                      </a:r>
                      <a:r>
                        <a:rPr lang="ru-RU" baseline="0" dirty="0"/>
                        <a:t> на скачивание/ ознакомление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Конвенция о правах ребенка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(Нью-Йорк, 20 ноября 1989 г.)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</a:p>
                    <a:p>
                      <a:r>
                        <a:rPr lang="en-US" dirty="0">
                          <a:hlinkClick r:id="rId4"/>
                        </a:rPr>
                        <a:t>http://constitution.garant.ru/act/right/megdunar/2540422/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Всеобщая декларация прав человека (Международный пакт о правах человека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 10 декабря 1948 года)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</a:p>
                    <a:p>
                      <a:r>
                        <a:rPr lang="en-US" dirty="0">
                          <a:hlinkClick r:id="rId5"/>
                        </a:rPr>
                        <a:t>http://base.garant.ru/10135532/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635">
                <a:tc>
                  <a:txBody>
                    <a:bodyPr/>
                    <a:lstStyle/>
                    <a:p>
                      <a:pPr algn="ctr"/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Конвенция о ликвидации всех форм дискриминации в отношении женщин (CEDAW) — конвенция ООН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принятая 18 декабря 1979 года и вступившая в силу 3 сентября 1981 года)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Скачивание  </a:t>
                      </a:r>
                      <a:r>
                        <a:rPr lang="en-US" dirty="0">
                          <a:hlinkClick r:id="rId6"/>
                        </a:rPr>
                        <a:t>http://www.un.org/womenwatch/daw/cedaw/text/0360795R.pdf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03">
                <a:tc>
                  <a:txBody>
                    <a:bodyPr/>
                    <a:lstStyle/>
                    <a:p>
                      <a:pPr algn="ctr"/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Конституция Российской Федерации(принята всенародным голосованием 12.12.1993) (с учетом поправок, внесенных Законами РФ о поправках к Конституции РФ от 30.12.2008 N 6-ФКЗ, от 30.12.2008 N 7-ФКЗ, от 05.02.2014 N 2-ФКЗ, от 21.07.2014 N 11-ФКЗ)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7"/>
                      </a:endParaRPr>
                    </a:p>
                    <a:p>
                      <a:r>
                        <a:rPr lang="en-US" dirty="0">
                          <a:hlinkClick r:id="rId7"/>
                        </a:rPr>
                        <a:t>http://www.consultant.ru/document/cons_doc_LAW_28399/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algn="ctr"/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Семейный кодекс Российской Федерации от 29.12.1995 N 223-ФЗ (ред. от 29.12.2017)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8"/>
                      </a:endParaRPr>
                    </a:p>
                    <a:p>
                      <a:r>
                        <a:rPr lang="en-US" dirty="0">
                          <a:hlinkClick r:id="rId8"/>
                        </a:rPr>
                        <a:t>http://www.consultant.ru/document/cons_doc_LAW_8982/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Трудовой кодекс Российской Федерации от 30.12.2001 N 197-ФЗ (ред. от 05.02.2018)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9"/>
                      </a:endParaRPr>
                    </a:p>
                    <a:p>
                      <a:r>
                        <a:rPr lang="en-US" dirty="0">
                          <a:hlinkClick r:id="rId9"/>
                        </a:rPr>
                        <a:t>http://www.consultant.ru/document/cons_doc_LAW_34683/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3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"Об образовании в Российской Федерации" от 29.12.2012 N 273-ФЗ 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10"/>
                      </a:endParaRPr>
                    </a:p>
                    <a:p>
                      <a:r>
                        <a:rPr lang="en-US" dirty="0">
                          <a:hlinkClick r:id="rId10"/>
                        </a:rPr>
                        <a:t>http://www.consultant.ru/document/cons_doc_LAW_140174/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D74494-EE57-4CDF-94E5-0B9EB7292B4D}"/>
              </a:ext>
            </a:extLst>
          </p:cNvPr>
          <p:cNvSpPr/>
          <p:nvPr/>
        </p:nvSpPr>
        <p:spPr>
          <a:xfrm>
            <a:off x="1391619" y="236548"/>
            <a:ext cx="61718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</a:t>
            </a:r>
          </a:p>
          <a:p>
            <a:pPr algn="ctr"/>
            <a:endParaRPr lang="ru-R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3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1391619" y="44624"/>
            <a:ext cx="61718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</a:t>
            </a:r>
          </a:p>
          <a:p>
            <a:pPr algn="ctr"/>
            <a:endParaRPr lang="ru-R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996083" cy="751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3437" y="116632"/>
            <a:ext cx="1185027" cy="84256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15133"/>
              </p:ext>
            </p:extLst>
          </p:nvPr>
        </p:nvGraphicFramePr>
        <p:xfrm>
          <a:off x="395536" y="980728"/>
          <a:ext cx="8352928" cy="53303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нормативного  правового документа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Ссылка</a:t>
                      </a:r>
                      <a:r>
                        <a:rPr lang="ru-RU" baseline="0" dirty="0"/>
                        <a:t> на скачивание/ ознакомление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"О социальной защите инвалидов в Российской Федерации" от 24.11.1995 N 181-ФЗ (последняя редакция)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4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4"/>
                        </a:rPr>
                        <a:t>http://www.consultant.ru/document/cons_doc_LAW_8559/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Конвенция о правах инвалидов (Генеральная Ассамблея ООН 13 декабря 2006 года и вступившая в силу 3 мая 2008 года)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Скачивание </a:t>
                      </a:r>
                      <a:r>
                        <a:rPr lang="en-US" dirty="0">
                          <a:hlinkClick r:id="rId5"/>
                        </a:rPr>
                        <a:t>http://ombudsmanspb.ru/files/files/OON_02_site.pdf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"О социальной защите инвалидов в Российской Федерации" от 24.11.1995 N 181-ФЗ (последняя редакция)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4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4"/>
                        </a:rPr>
                        <a:t>http://www.consultant.ru/document/cons_doc_LAW_8559/</a:t>
                      </a:r>
                      <a:endParaRPr lang="ru-RU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Указ Президента РФ от 26.02.2013 N 175 (ред. от 31.12.2014) "О ежемесячных выплатах лицам, осуществляющим уход за детьми-инвалидами и инвалидами с детства I группы"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6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6"/>
                        </a:rPr>
                        <a:t>http://www.consultant.ru/document/cons_doc_LAW_142671/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ru-RU" sz="135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закон "О государственном пенсионном обеспечении в Российской </a:t>
                      </a:r>
                      <a:r>
                        <a:rPr lang="ru-RU" sz="1350" b="1" i="0" kern="12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Федерации"от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15.12.2001 </a:t>
                      </a:r>
                      <a:r>
                        <a:rPr lang="en-US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166-ФЗ</a:t>
                      </a:r>
                      <a:r>
                        <a:rPr lang="en-US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50" b="1" i="0" kern="12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ред.от</a:t>
                      </a:r>
                      <a:r>
                        <a:rPr lang="ru-RU" sz="135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18.07.2017)</a:t>
                      </a:r>
                      <a:endParaRPr lang="ru-RU" sz="135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Ознакомление с полным текстом</a:t>
                      </a:r>
                      <a:endParaRPr lang="ru-RU" dirty="0">
                        <a:hlinkClick r:id="rId7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http://www.consultant.ru/document/cons_doc_LAW_34419/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Интернет-портал</a:t>
                      </a:r>
                      <a:r>
                        <a:rPr lang="ru-RU" sz="2000" b="1" i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«Семейное право»</a:t>
                      </a:r>
                      <a:endParaRPr lang="ru-RU" sz="20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8"/>
                        </a:rPr>
                        <a:t>https://semejnoepravo.ru/</a:t>
                      </a:r>
                      <a:r>
                        <a:rPr lang="ru-RU" sz="18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Интернет-портал «Два супруга»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9"/>
                        </a:rPr>
                        <a:t>http://2supruga.ru/</a:t>
                      </a:r>
                      <a:r>
                        <a:rPr lang="ru-RU" sz="18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65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76CE8-080A-45F6-AD5E-196A11159CA0}"/>
              </a:ext>
            </a:extLst>
          </p:cNvPr>
          <p:cNvSpPr/>
          <p:nvPr/>
        </p:nvSpPr>
        <p:spPr>
          <a:xfrm>
            <a:off x="2073403" y="5517232"/>
            <a:ext cx="6945150" cy="94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Григорьева Галина Федоровна, член Президиума</a:t>
            </a: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Карельского республиканского отделения Национальной родительской ассоциации, </a:t>
            </a:r>
          </a:p>
          <a:p>
            <a:pPr algn="r">
              <a:lnSpc>
                <a:spcPct val="107000"/>
              </a:lnSpc>
              <a:tabLst>
                <a:tab pos="18415" algn="l"/>
              </a:tabLst>
            </a:pPr>
            <a:r>
              <a:rPr lang="ru-RU" sz="13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КРОО «Служба социальной реабилитации и поддержки  «Возрождение», международный эксперт по вопросам детства и семьи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FF41E0-37DA-429A-93D8-D117C3BCF676}"/>
              </a:ext>
            </a:extLst>
          </p:cNvPr>
          <p:cNvSpPr/>
          <p:nvPr/>
        </p:nvSpPr>
        <p:spPr>
          <a:xfrm>
            <a:off x="312828" y="3356992"/>
            <a:ext cx="843563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Правовая грамотность родителей</a:t>
            </a:r>
          </a:p>
          <a:p>
            <a:pPr algn="ctr">
              <a:lnSpc>
                <a:spcPct val="107000"/>
              </a:lnSpc>
              <a:tabLst>
                <a:tab pos="18415" algn="l"/>
              </a:tabLst>
            </a:pPr>
            <a:r>
              <a:rPr lang="ru-RU" sz="3600" b="1" dirty="0">
                <a:solidFill>
                  <a:srgbClr val="1848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Международное право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F0EEA8-4AE3-46BB-8B6A-859036743D4C}"/>
              </a:ext>
            </a:extLst>
          </p:cNvPr>
          <p:cNvSpPr/>
          <p:nvPr/>
        </p:nvSpPr>
        <p:spPr>
          <a:xfrm>
            <a:off x="107504" y="1732746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5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">
            <a:extLst>
              <a:ext uri="{FF2B5EF4-FFF2-40B4-BE49-F238E27FC236}">
                <a16:creationId xmlns:a16="http://schemas.microsoft.com/office/drawing/2014/main" id="{BBC2E083-04EC-44B1-9E44-BE7AA7834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221163"/>
            <a:ext cx="80645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Организации-партнеры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при научно-методической поддержке ГАУ ДПО РК «Карельский институт развития образования»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185005, Республика Карелия, г. Петрозаводск, ул. Правды, д.31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Страница сотрудничества Института и НРА</a:t>
            </a:r>
            <a:r>
              <a:rPr lang="ru-RU" sz="1200" dirty="0"/>
              <a:t>:</a:t>
            </a:r>
            <a:r>
              <a:rPr lang="en-US" sz="1200" dirty="0"/>
              <a:t> </a:t>
            </a:r>
            <a:r>
              <a:rPr lang="en-US" sz="1200" dirty="0">
                <a:hlinkClick r:id="rId2"/>
              </a:rPr>
              <a:t>http://kiro-karelia.ru/activity/rodas</a:t>
            </a:r>
            <a:endParaRPr lang="ru-RU" sz="1200" dirty="0"/>
          </a:p>
          <a:p>
            <a:pPr algn="ctr"/>
            <a:r>
              <a:rPr lang="ru-RU" alt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Группа КРО НРА в </a:t>
            </a:r>
            <a:r>
              <a:rPr lang="en-US" alt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VK</a:t>
            </a:r>
            <a:r>
              <a:rPr lang="ru-RU" alt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ru-RU" altLang="ru-RU" sz="12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 </a:t>
            </a:r>
            <a:r>
              <a:rPr lang="en-US" altLang="ru-RU" sz="1200" dirty="0">
                <a:solidFill>
                  <a:srgbClr val="002060"/>
                </a:solidFill>
                <a:cs typeface="Arial" panose="020B0604020202020204" pitchFamily="34" charset="0"/>
                <a:hlinkClick r:id="rId4"/>
              </a:rPr>
              <a:t>https://vk.com/karelia_nra</a:t>
            </a:r>
            <a:endParaRPr lang="ru-RU" altLang="ru-RU" sz="1200" dirty="0">
              <a:solidFill>
                <a:srgbClr val="002060"/>
              </a:solidFill>
              <a:cs typeface="Arial" panose="020B0604020202020204" pitchFamily="34" charset="0"/>
              <a:hlinkClick r:id="rId4"/>
            </a:endParaRPr>
          </a:p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Электронная почта КРО НРА: </a:t>
            </a:r>
            <a:r>
              <a:rPr lang="en-US" altLang="ru-RU" sz="1200" dirty="0">
                <a:cs typeface="Arial" panose="020B0604020202020204" pitchFamily="34" charset="0"/>
                <a:hlinkClick r:id="rId5"/>
              </a:rPr>
              <a:t>karelia.nra@mail.ru</a:t>
            </a:r>
            <a:endParaRPr lang="ru-RU" altLang="ru-RU" sz="1200" dirty="0">
              <a:cs typeface="Arial" panose="020B0604020202020204" pitchFamily="34" charset="0"/>
            </a:endParaRPr>
          </a:p>
        </p:txBody>
      </p:sp>
      <p:pic>
        <p:nvPicPr>
          <p:cNvPr id="15364" name="Picture 4" descr="image">
            <a:extLst>
              <a:ext uri="{FF2B5EF4-FFF2-40B4-BE49-F238E27FC236}">
                <a16:creationId xmlns:a16="http://schemas.microsoft.com/office/drawing/2014/main" id="{22A44558-DDFA-48AA-A411-D860BB0E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15900"/>
            <a:ext cx="8826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02EE8A51-7ED4-4432-9EA5-805B59AD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933575"/>
            <a:ext cx="17335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cs628017.vk.me/v628017651/1ad/kCWWybW7-HA.jpg">
            <a:extLst>
              <a:ext uri="{FF2B5EF4-FFF2-40B4-BE49-F238E27FC236}">
                <a16:creationId xmlns:a16="http://schemas.microsoft.com/office/drawing/2014/main" id="{014FD797-BC21-41F0-AE8A-7A2B3FEA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343304"/>
            <a:ext cx="3663950" cy="27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Заголовок 1">
            <a:extLst>
              <a:ext uri="{FF2B5EF4-FFF2-40B4-BE49-F238E27FC236}">
                <a16:creationId xmlns:a16="http://schemas.microsoft.com/office/drawing/2014/main" id="{F66C3C1F-A9DD-4125-8FCD-5C0D4B53CFF5}"/>
              </a:ext>
            </a:extLst>
          </p:cNvPr>
          <p:cNvSpPr txBox="1">
            <a:spLocks/>
          </p:cNvSpPr>
          <p:nvPr/>
        </p:nvSpPr>
        <p:spPr bwMode="auto">
          <a:xfrm>
            <a:off x="1079500" y="116632"/>
            <a:ext cx="7164388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ru-RU" altLang="ru-RU" sz="1100" dirty="0">
                <a:solidFill>
                  <a:srgbClr val="376092"/>
                </a:solidFill>
              </a:rPr>
            </a:br>
            <a:endParaRPr lang="en-US" altLang="ru-RU" sz="1100" dirty="0">
              <a:solidFill>
                <a:srgbClr val="376092"/>
              </a:solidFill>
            </a:endParaRPr>
          </a:p>
          <a:p>
            <a:pPr algn="ctr" eaLnBrk="1" hangingPunct="1"/>
            <a:endParaRPr lang="en-US" altLang="ru-RU" sz="11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1400" dirty="0">
              <a:solidFill>
                <a:srgbClr val="376092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400" dirty="0">
                <a:solidFill>
                  <a:srgbClr val="376092"/>
                </a:solidFill>
                <a:latin typeface="Arial Black" panose="020B0A04020102020204" pitchFamily="34" charset="0"/>
              </a:rPr>
              <a:t>Системная программа  «</a:t>
            </a:r>
            <a:r>
              <a:rPr lang="ru-RU" altLang="ru-RU" sz="1400" b="1" dirty="0">
                <a:solidFill>
                  <a:srgbClr val="376092"/>
                </a:solidFill>
                <a:latin typeface="Arial Black" panose="020B0A04020102020204" pitchFamily="34" charset="0"/>
              </a:rPr>
              <a:t>Карельская </a:t>
            </a:r>
            <a:r>
              <a:rPr lang="ru-RU" altLang="ru-RU" sz="1300" b="1" dirty="0">
                <a:solidFill>
                  <a:srgbClr val="376092"/>
                </a:solidFill>
                <a:latin typeface="Arial Black" panose="020B0A04020102020204" pitchFamily="34" charset="0"/>
              </a:rPr>
              <a:t>Школа сотрудничества </a:t>
            </a:r>
          </a:p>
          <a:p>
            <a:pPr algn="ctr"/>
            <a:r>
              <a:rPr lang="ru-RU" altLang="ru-RU" sz="1300" b="1" dirty="0">
                <a:solidFill>
                  <a:srgbClr val="376092"/>
                </a:solidFill>
                <a:latin typeface="Arial Black" panose="020B0A04020102020204" pitchFamily="34" charset="0"/>
              </a:rPr>
              <a:t>заботливых и любящих родителей и прародителей «Родник моей Души»</a:t>
            </a:r>
            <a:br>
              <a:rPr lang="ru-RU" altLang="ru-RU" sz="1300" b="1" dirty="0">
                <a:solidFill>
                  <a:srgbClr val="376092"/>
                </a:solidFill>
                <a:latin typeface="Arial Black" panose="020B0A04020102020204" pitchFamily="34" charset="0"/>
              </a:rPr>
            </a:br>
            <a:endParaRPr lang="ru-RU" sz="1400" dirty="0"/>
          </a:p>
          <a:p>
            <a:pPr algn="r"/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«По моему глубокому убеждению, педагогика должна стать наукой для всех и для учителей, и для родителей» (В.А. Сухомлинский).</a:t>
            </a:r>
            <a:endParaRPr lang="ru-RU" altLang="ru-RU" sz="13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8" name="Рисунок 31">
            <a:extLst>
              <a:ext uri="{FF2B5EF4-FFF2-40B4-BE49-F238E27FC236}">
                <a16:creationId xmlns:a16="http://schemas.microsoft.com/office/drawing/2014/main" id="{19B5F289-A1D3-4B19-AFBF-C437A841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22488"/>
            <a:ext cx="1122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9" descr="logo-kiro">
            <a:extLst>
              <a:ext uri="{FF2B5EF4-FFF2-40B4-BE49-F238E27FC236}">
                <a16:creationId xmlns:a16="http://schemas.microsoft.com/office/drawing/2014/main" id="{737D6B8E-BDCF-4AC1-ADAE-F9EF149F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20900"/>
            <a:ext cx="7127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E460AAD-9FE6-4F01-BF78-3F8F024EA1B5}"/>
              </a:ext>
            </a:extLst>
          </p:cNvPr>
          <p:cNvSpPr txBox="1">
            <a:spLocks/>
          </p:cNvSpPr>
          <p:nvPr/>
        </p:nvSpPr>
        <p:spPr>
          <a:xfrm>
            <a:off x="683568" y="764703"/>
            <a:ext cx="7774632" cy="3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62A42-0F6F-487F-A14C-83ACA08F05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497"/>
            <a:ext cx="8928992" cy="659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5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E73E7-E065-430F-B8CF-19A1CBAA2A91}"/>
              </a:ext>
            </a:extLst>
          </p:cNvPr>
          <p:cNvSpPr/>
          <p:nvPr/>
        </p:nvSpPr>
        <p:spPr>
          <a:xfrm>
            <a:off x="107504" y="1589472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7817-7BE1-434C-884C-1FE5CBEB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9" y="396354"/>
            <a:ext cx="1146147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8BF8B-A8B3-4A12-B5D6-5E1256E7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510" y="250844"/>
            <a:ext cx="1329043" cy="9449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C6065-11C7-4348-8074-1E820D4B6253}"/>
              </a:ext>
            </a:extLst>
          </p:cNvPr>
          <p:cNvSpPr/>
          <p:nvPr/>
        </p:nvSpPr>
        <p:spPr>
          <a:xfrm>
            <a:off x="978597" y="283077"/>
            <a:ext cx="676875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ГАУ ДПО РК «Карельский институт развития образования»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Карельское региональное отделение Общероссийской общественно-государственной детско-юношеской организации «Российское движение школьников»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«Центр развития молодежных и общественных инициатив» 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3DDDB-E4AA-49DC-810D-ADF82527704E}"/>
              </a:ext>
            </a:extLst>
          </p:cNvPr>
          <p:cNvSpPr txBox="1"/>
          <p:nvPr/>
        </p:nvSpPr>
        <p:spPr>
          <a:xfrm>
            <a:off x="827584" y="2427768"/>
            <a:ext cx="6735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Международно-правовые акты по правам ребенка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060FEA-5F8E-4660-90A3-4E7C9C5D66B8}"/>
              </a:ext>
            </a:extLst>
          </p:cNvPr>
          <p:cNvSpPr/>
          <p:nvPr/>
        </p:nvSpPr>
        <p:spPr>
          <a:xfrm>
            <a:off x="395536" y="3898791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indent="-457200">
              <a:buClrTx/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Женевская декларация прав ребенка</a:t>
            </a:r>
          </a:p>
          <a:p>
            <a:pPr marL="539496" indent="-457200">
              <a:buClrTx/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 прав ребенка ООН</a:t>
            </a:r>
          </a:p>
          <a:p>
            <a:pPr marL="539496" indent="-457200">
              <a:buClrTx/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о правах ребенка</a:t>
            </a:r>
          </a:p>
          <a:p>
            <a:pPr marL="539496" indent="-457200">
              <a:buClrTx/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Социальная Хартия</a:t>
            </a:r>
            <a:br>
              <a:rPr lang="ru-RU" sz="3200" b="1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63" y="917848"/>
            <a:ext cx="8726625" cy="15030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Женевская декларация прав ребенка</a:t>
            </a:r>
            <a:br>
              <a:rPr lang="ru-RU" sz="4400" b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Принята 26 ноября 1924 года Пятой Ассамблеей Лиги Наций</a:t>
            </a:r>
            <a:b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463" y="2761729"/>
            <a:ext cx="8574225" cy="3619599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принципов декларации: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1.Ребенку должны быть предоставлены средства, необходимые для его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нормального развития, как физического, так и духовного.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2.Голодный ребенок должен быть накормлен; больному ребенку должна быть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 помощь; ошибающийся ребенок должен быть поправлен; а сирота и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бездомный ребенок должны получить приют и поддержку в трудную минуту.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3.Ребенок должен получать помощь в тяжелое время испытаний в первую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очередь.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4.Ребенок должен расти в атмосфере любви и быть защищенным от всех форм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Ребенок должен воспитываться в сознании, что его лучшие качества должны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 на пользу другим людям.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1DCB79-F83B-4018-A3FE-7F0D75366664}"/>
              </a:ext>
            </a:extLst>
          </p:cNvPr>
          <p:cNvSpPr/>
          <p:nvPr/>
        </p:nvSpPr>
        <p:spPr>
          <a:xfrm>
            <a:off x="207063" y="116632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4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69182"/>
            <a:ext cx="8424936" cy="759618"/>
          </a:xfrm>
        </p:spPr>
        <p:txBody>
          <a:bodyPr>
            <a:normAutofit fontScale="90000"/>
          </a:bodyPr>
          <a:lstStyle/>
          <a:p>
            <a:pPr marL="609600" indent="-609600" algn="ctr">
              <a:lnSpc>
                <a:spcPct val="80000"/>
              </a:lnSpc>
            </a:pPr>
            <a:br>
              <a:rPr lang="ru-RU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 прав ребенка ООН </a:t>
            </a:r>
            <a:br>
              <a:rPr lang="ru-RU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Принята Организацией Объединенных Наций 20 ноября 1959 г.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7792"/>
            <a:ext cx="8280920" cy="3755504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принципов Декларации, которые «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обеспечить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счастливое детство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200" b="1" u="sng" dirty="0">
                <a:solidFill>
                  <a:srgbClr val="184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1.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должны  принадлежать все указанные в настоящей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Декларации права.  Эти права должны  признаваться  за всеми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  без  всяких исключений  и  без различия или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дискриминации по признаку расы,  цвета кожи,  пола,  языка, 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религии,  политических   или   иных   убеждений,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социального происхождения,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имущественного положения,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 или иного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обстоятельства,  касающегося самого ребенка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его семьи.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74ACF-6A66-4333-B459-F638AC306B8D}"/>
              </a:ext>
            </a:extLst>
          </p:cNvPr>
          <p:cNvSpPr/>
          <p:nvPr/>
        </p:nvSpPr>
        <p:spPr>
          <a:xfrm>
            <a:off x="125447" y="4384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4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79301"/>
            <a:ext cx="7886700" cy="605483"/>
          </a:xfrm>
        </p:spPr>
        <p:txBody>
          <a:bodyPr>
            <a:noAutofit/>
          </a:bodyPr>
          <a:lstStyle/>
          <a:p>
            <a:pPr algn="ctr"/>
            <a:b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ООН </a:t>
            </a:r>
            <a:b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99808"/>
            <a:ext cx="8424936" cy="4397544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4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2.</a:t>
            </a:r>
            <a:r>
              <a:rPr lang="ru-RU" sz="2400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законом и другими средствами должна быть обеспечена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защита и предоставлены возможности и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благоприятные условия, которые позволяли бы ему развиваться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физически, умственно, нравственно, духовно и в социальном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здоровым и нормальным путем и в условиях свободы и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достоинства. При издании с этой целью законов главным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соображением должно быть наилучшее обеспечение интересов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3.</a:t>
            </a:r>
            <a:r>
              <a:rPr lang="ru-RU" sz="2400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должно принадлежать с его рождения право на имя и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гражданство.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B6BCD2-A679-4ED6-AAA2-4FB829E85B5F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6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7930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ООН </a:t>
            </a:r>
            <a:b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99808"/>
            <a:ext cx="8280920" cy="4397544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4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4.</a:t>
            </a:r>
            <a:r>
              <a:rPr lang="ru-RU" sz="2400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должен пользоваться благами социального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обеспечения.  Ему должно  принадлежать  право на здоровые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и развитие;  …Ребенку должно принадлежать право на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надлежащее питание, жилище, развлечения и медицинское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5.</a:t>
            </a:r>
            <a:r>
              <a:rPr lang="ru-RU" sz="2400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Ребенку, который является неполноценным в физическом,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психическом или социальном отношении,  должны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обеспечиваться  специальные  режим, образование и забота,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ввиду его особого состояния.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B6BCD2-A679-4ED6-AAA2-4FB829E85B5F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8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7174"/>
            <a:ext cx="7886700" cy="543594"/>
          </a:xfrm>
        </p:spPr>
        <p:txBody>
          <a:bodyPr>
            <a:noAutofit/>
          </a:bodyPr>
          <a:lstStyle/>
          <a:p>
            <a:pPr algn="ctr"/>
            <a:br>
              <a:rPr lang="en-US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ООН </a:t>
            </a:r>
            <a:b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98848"/>
            <a:ext cx="8568952" cy="531452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0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6.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для   полного   и   гармоничного  развития  его  личности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нуждается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и понимании. Он должен, когда это возможно,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 на попечении и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ответственностью своих родителей и во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всяком случае в атмосфере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и моральной и материальной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обеспеченности;  малолетний ребенок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должен,  кроме тех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случаев,  когда имеются исключительные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обстоятельства,  быть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разлучаем со своей матерью.  На  обществе  и  на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 публичной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должна лежать обязанность осуществлять особую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заботу о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детях,  не имеющих семьи,  и о детях,  не имеющих достаточных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  к   существованию.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b="1" u="sng" dirty="0">
                <a:solidFill>
                  <a:srgbClr val="184820"/>
                </a:solidFill>
                <a:latin typeface="Times New Roman" pitchFamily="18" charset="0"/>
                <a:cs typeface="Times New Roman" pitchFamily="18" charset="0"/>
              </a:rPr>
              <a:t>Принцип 7.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имеет право на получение образования, которое должно быть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бесплатным и обязательным,  по крайней мере на начальных стадиях.  …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Наилучшее обеспечение  интересов  ребенка должно быть руководящим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принципом для тех,  на ком лежит ответственность за его образование  и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обучение; эта ответственность лежит прежде всего на его родителях.   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должна  быть  обеспечена   полная   возможность   игр   и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развлечений,   которые   были  бы  направлены  на  цели,  преследуемые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995ECF-543B-456F-BB4E-BCD4BEDC0429}"/>
              </a:ext>
            </a:extLst>
          </p:cNvPr>
          <p:cNvSpPr/>
          <p:nvPr/>
        </p:nvSpPr>
        <p:spPr>
          <a:xfrm>
            <a:off x="125447" y="148570"/>
            <a:ext cx="891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 «Мудрость воспитания сердцем: потенциал родительства»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4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a64b5efcd65c6750b5f46d39bf55e53c67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3803</Words>
  <Application>Microsoft Office PowerPoint</Application>
  <PresentationFormat>Экран (4:3)</PresentationFormat>
  <Paragraphs>439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Georgia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Женевская декларация прав ребенка Принята 26 ноября 1924 года Пятой Ассамблеей Лиги Наций  </vt:lpstr>
      <vt:lpstr>  Декларация прав ребенка ООН  Принята Организацией Объединенных Наций 20 ноября 1959 г.  </vt:lpstr>
      <vt:lpstr> Декларация прав ребенка ООН  </vt:lpstr>
      <vt:lpstr>Декларация прав ребенка ООН  </vt:lpstr>
      <vt:lpstr> Декларация прав ребенка ООН  </vt:lpstr>
      <vt:lpstr> Декларация прав ребенка ООН  </vt:lpstr>
      <vt:lpstr> Европейская Социальная Хартия  от 03.05.1996. (ратифицирована Россией 16.09.2000 г.) </vt:lpstr>
      <vt:lpstr>Конвенция о правах ребенка</vt:lpstr>
      <vt:lpstr>Конвенция о правах ребенка</vt:lpstr>
      <vt:lpstr>Конвенция о правах ребенка</vt:lpstr>
      <vt:lpstr>Конвенция о правах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Pegatron</cp:lastModifiedBy>
  <cp:revision>192</cp:revision>
  <dcterms:created xsi:type="dcterms:W3CDTF">2017-12-07T17:25:13Z</dcterms:created>
  <dcterms:modified xsi:type="dcterms:W3CDTF">2018-03-02T17:22:03Z</dcterms:modified>
</cp:coreProperties>
</file>