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3" r:id="rId1"/>
    <p:sldMasterId id="2147483756" r:id="rId2"/>
  </p:sldMasterIdLst>
  <p:notesMasterIdLst>
    <p:notesMasterId r:id="rId37"/>
  </p:notesMasterIdLst>
  <p:sldIdLst>
    <p:sldId id="256" r:id="rId3"/>
    <p:sldId id="257" r:id="rId4"/>
    <p:sldId id="454" r:id="rId5"/>
    <p:sldId id="455" r:id="rId6"/>
    <p:sldId id="280" r:id="rId7"/>
    <p:sldId id="456" r:id="rId8"/>
    <p:sldId id="281" r:id="rId9"/>
    <p:sldId id="284" r:id="rId10"/>
    <p:sldId id="283" r:id="rId11"/>
    <p:sldId id="285" r:id="rId12"/>
    <p:sldId id="282" r:id="rId13"/>
    <p:sldId id="258" r:id="rId14"/>
    <p:sldId id="261" r:id="rId15"/>
    <p:sldId id="260" r:id="rId16"/>
    <p:sldId id="262" r:id="rId17"/>
    <p:sldId id="457" r:id="rId18"/>
    <p:sldId id="458" r:id="rId19"/>
    <p:sldId id="263" r:id="rId20"/>
    <p:sldId id="259" r:id="rId21"/>
    <p:sldId id="264" r:id="rId22"/>
    <p:sldId id="447" r:id="rId23"/>
    <p:sldId id="415" r:id="rId24"/>
    <p:sldId id="438" r:id="rId25"/>
    <p:sldId id="446" r:id="rId26"/>
    <p:sldId id="423" r:id="rId27"/>
    <p:sldId id="441" r:id="rId28"/>
    <p:sldId id="442" r:id="rId29"/>
    <p:sldId id="434" r:id="rId30"/>
    <p:sldId id="440" r:id="rId31"/>
    <p:sldId id="306" r:id="rId32"/>
    <p:sldId id="448" r:id="rId33"/>
    <p:sldId id="450" r:id="rId34"/>
    <p:sldId id="449" r:id="rId35"/>
    <p:sldId id="334" r:id="rId36"/>
  </p:sldIdLst>
  <p:sldSz cx="9144000" cy="6858000" type="screen4x3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204"/>
    <a:srgbClr val="BB5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3775" autoAdjust="0"/>
  </p:normalViewPr>
  <p:slideViewPr>
    <p:cSldViewPr snapToGrid="0">
      <p:cViewPr varScale="1">
        <p:scale>
          <a:sx n="66" d="100"/>
          <a:sy n="66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1;&#1080;&#1089;&#1090;%20&#1074;%20&#1060;&#1086;&#1088;&#1091;&#1084;%20&#1087;&#1088;%20&#1089;&#1077;&#1084;&#1077;&#1081;%20(&#1056;&#1077;&#1078;&#1080;&#1084;%20&#1089;&#1086;&#1074;&#1084;&#1077;&#1089;&#1090;&#1080;&#1084;&#1086;&#1089;&#1090;&#1080;)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rifanova\Desktop\&#1089;&#1083;&#1072;&#1081;&#1076;&#1099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92091911814867"/>
          <c:y val="4.6567053134106265E-2"/>
          <c:w val="0.86047627261688275"/>
          <c:h val="0.831001302002603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20-44E3-AD18-70D58604F78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920-44E3-AD18-70D58604F78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920-44E3-AD18-70D58604F7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'[Лист в Форум пр семей (Режим совместимости)]Лист1'!$A$1:$A$3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за 9 мес. 2018 года</c:v>
                </c:pt>
              </c:strCache>
            </c:strRef>
          </c:cat>
          <c:val>
            <c:numRef>
              <c:f>'[Лист в Форум пр семей (Режим совместимости)]Лист1'!$B$1:$B$3</c:f>
              <c:numCache>
                <c:formatCode>General</c:formatCode>
                <c:ptCount val="3"/>
                <c:pt idx="0">
                  <c:v>7066</c:v>
                </c:pt>
                <c:pt idx="1">
                  <c:v>9367</c:v>
                </c:pt>
                <c:pt idx="2">
                  <c:v>6984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20-44E3-AD18-70D58604F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91648"/>
        <c:axId val="40093184"/>
      </c:barChart>
      <c:catAx>
        <c:axId val="4009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093184"/>
        <c:crosses val="autoZero"/>
        <c:auto val="1"/>
        <c:lblAlgn val="ctr"/>
        <c:lblOffset val="100"/>
        <c:noMultiLvlLbl val="0"/>
      </c:catAx>
      <c:valAx>
        <c:axId val="40093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0916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7716333987581621E-2"/>
          <c:y val="6.2024335357609976E-2"/>
          <c:w val="0.87635658795113303"/>
          <c:h val="0.82232590707116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Лист5!$A$1:$A$3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6 мес. 2018</c:v>
                </c:pt>
              </c:strCache>
            </c:strRef>
          </c:cat>
          <c:val>
            <c:numRef>
              <c:f>Лист5!$B$1:$B$3</c:f>
              <c:numCache>
                <c:formatCode>General</c:formatCode>
                <c:ptCount val="3"/>
                <c:pt idx="0">
                  <c:v>13</c:v>
                </c:pt>
                <c:pt idx="1">
                  <c:v>27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2F-454A-B34D-0A8549BCD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29664"/>
        <c:axId val="40131200"/>
      </c:barChart>
      <c:catAx>
        <c:axId val="40129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131200"/>
        <c:crosses val="autoZero"/>
        <c:auto val="1"/>
        <c:lblAlgn val="ctr"/>
        <c:lblOffset val="100"/>
        <c:noMultiLvlLbl val="0"/>
      </c:catAx>
      <c:valAx>
        <c:axId val="40131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01296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9E633D-0F36-4EEB-BF2F-4FA1E0FB8FEF}" type="doc">
      <dgm:prSet loTypeId="urn:microsoft.com/office/officeart/2005/8/layout/chevron2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08A5C24-A01F-4478-87C7-4B59BB5137BF}">
      <dgm:prSet phldrT="[Текст]"/>
      <dgm:spPr/>
      <dgm:t>
        <a:bodyPr/>
        <a:lstStyle/>
        <a:p>
          <a:r>
            <a:rPr lang="ru-RU" dirty="0"/>
            <a:t>Знакомство </a:t>
          </a:r>
        </a:p>
      </dgm:t>
    </dgm:pt>
    <dgm:pt modelId="{33B0CBF6-C1BC-41ED-B0CA-7AE0991EC0D5}" type="parTrans" cxnId="{70B83263-5CFD-4FE3-8735-C0E526D56ED2}">
      <dgm:prSet/>
      <dgm:spPr/>
      <dgm:t>
        <a:bodyPr/>
        <a:lstStyle/>
        <a:p>
          <a:endParaRPr lang="ru-RU"/>
        </a:p>
      </dgm:t>
    </dgm:pt>
    <dgm:pt modelId="{224ED5FF-32F4-4AEE-9BA0-DA1AA4865925}" type="sibTrans" cxnId="{70B83263-5CFD-4FE3-8735-C0E526D56ED2}">
      <dgm:prSet/>
      <dgm:spPr/>
      <dgm:t>
        <a:bodyPr/>
        <a:lstStyle/>
        <a:p>
          <a:endParaRPr lang="ru-RU"/>
        </a:p>
      </dgm:t>
    </dgm:pt>
    <dgm:pt modelId="{DC3F629B-89C8-44F1-9E5F-579FEE892D28}">
      <dgm:prSet phldrT="[Текст]" custT="1"/>
      <dgm:spPr/>
      <dgm:t>
        <a:bodyPr/>
        <a:lstStyle/>
        <a:p>
          <a:r>
            <a:rPr lang="ru-RU" sz="1100" dirty="0">
              <a:solidFill>
                <a:srgbClr val="002060"/>
              </a:solidFill>
            </a:rPr>
            <a:t>Принять ребенка таким, какой он есть</a:t>
          </a:r>
        </a:p>
      </dgm:t>
    </dgm:pt>
    <dgm:pt modelId="{EB0420A8-C57F-4136-9432-8FEBED383BC6}" type="parTrans" cxnId="{3AA18AC1-DB73-446E-BBAC-CEAB8A7824C3}">
      <dgm:prSet/>
      <dgm:spPr/>
      <dgm:t>
        <a:bodyPr/>
        <a:lstStyle/>
        <a:p>
          <a:endParaRPr lang="ru-RU"/>
        </a:p>
      </dgm:t>
    </dgm:pt>
    <dgm:pt modelId="{6905B4DF-E677-4F6C-A3FE-BB3CC25F7354}" type="sibTrans" cxnId="{3AA18AC1-DB73-446E-BBAC-CEAB8A7824C3}">
      <dgm:prSet/>
      <dgm:spPr/>
      <dgm:t>
        <a:bodyPr/>
        <a:lstStyle/>
        <a:p>
          <a:endParaRPr lang="ru-RU"/>
        </a:p>
      </dgm:t>
    </dgm:pt>
    <dgm:pt modelId="{36B20727-CB75-4EE4-BB43-1EEB784AC263}">
      <dgm:prSet phldrT="[Текст]" custT="1"/>
      <dgm:spPr/>
      <dgm:t>
        <a:bodyPr/>
        <a:lstStyle/>
        <a:p>
          <a:r>
            <a:rPr lang="ru-RU" sz="1100" dirty="0">
              <a:solidFill>
                <a:srgbClr val="002060"/>
              </a:solidFill>
            </a:rPr>
            <a:t>Узнать кто он (она) такой, что ему (ей) нравится </a:t>
          </a:r>
          <a:r>
            <a:rPr lang="ru-RU" sz="1100" i="1" dirty="0">
              <a:solidFill>
                <a:srgbClr val="002060"/>
              </a:solidFill>
            </a:rPr>
            <a:t>(Диагностика творческих способностей)</a:t>
          </a:r>
        </a:p>
      </dgm:t>
    </dgm:pt>
    <dgm:pt modelId="{B0095500-FD06-40A8-B344-D13D9F5FD35A}" type="parTrans" cxnId="{5BA867F4-72CA-48A9-BECB-754929A63501}">
      <dgm:prSet/>
      <dgm:spPr/>
      <dgm:t>
        <a:bodyPr/>
        <a:lstStyle/>
        <a:p>
          <a:endParaRPr lang="ru-RU"/>
        </a:p>
      </dgm:t>
    </dgm:pt>
    <dgm:pt modelId="{BFF16ADE-026F-4E9C-A391-9F4C41899B3B}" type="sibTrans" cxnId="{5BA867F4-72CA-48A9-BECB-754929A63501}">
      <dgm:prSet/>
      <dgm:spPr/>
      <dgm:t>
        <a:bodyPr/>
        <a:lstStyle/>
        <a:p>
          <a:endParaRPr lang="ru-RU"/>
        </a:p>
      </dgm:t>
    </dgm:pt>
    <dgm:pt modelId="{F530D097-DA83-483F-B48E-AD647CE31B01}">
      <dgm:prSet phldrT="[Текст]"/>
      <dgm:spPr/>
      <dgm:t>
        <a:bodyPr/>
        <a:lstStyle/>
        <a:p>
          <a:r>
            <a:rPr lang="ru-RU" dirty="0"/>
            <a:t>Дар </a:t>
          </a:r>
        </a:p>
      </dgm:t>
    </dgm:pt>
    <dgm:pt modelId="{1BC76F8A-2403-4DCE-A2BB-9564A1BF395C}" type="parTrans" cxnId="{5AD5DC44-F272-4411-9454-7E252A2C2313}">
      <dgm:prSet/>
      <dgm:spPr/>
      <dgm:t>
        <a:bodyPr/>
        <a:lstStyle/>
        <a:p>
          <a:endParaRPr lang="ru-RU"/>
        </a:p>
      </dgm:t>
    </dgm:pt>
    <dgm:pt modelId="{89827F9C-DFE7-438F-82BC-418BCA8429F1}" type="sibTrans" cxnId="{5AD5DC44-F272-4411-9454-7E252A2C2313}">
      <dgm:prSet/>
      <dgm:spPr/>
      <dgm:t>
        <a:bodyPr/>
        <a:lstStyle/>
        <a:p>
          <a:endParaRPr lang="ru-RU"/>
        </a:p>
      </dgm:t>
    </dgm:pt>
    <dgm:pt modelId="{16311966-1054-4910-A6C9-AE848B660F61}">
      <dgm:prSet phldrT="[Текст]" custT="1"/>
      <dgm:spPr/>
      <dgm:t>
        <a:bodyPr/>
        <a:lstStyle/>
        <a:p>
          <a:r>
            <a:rPr lang="ru-RU" sz="1100" dirty="0">
              <a:solidFill>
                <a:srgbClr val="002060"/>
              </a:solidFill>
            </a:rPr>
            <a:t>Создать условия для получения вариативных новых знаний, умений </a:t>
          </a:r>
          <a:r>
            <a:rPr lang="ru-RU" sz="1100" i="1" dirty="0">
              <a:solidFill>
                <a:srgbClr val="002060"/>
              </a:solidFill>
            </a:rPr>
            <a:t>(Организация с участием волонтеров)</a:t>
          </a:r>
        </a:p>
      </dgm:t>
    </dgm:pt>
    <dgm:pt modelId="{FF5B923C-442E-4AE4-A089-01C9F19C7AD8}" type="parTrans" cxnId="{7F56B80A-63B0-421F-BCF1-34E13F166E49}">
      <dgm:prSet/>
      <dgm:spPr/>
      <dgm:t>
        <a:bodyPr/>
        <a:lstStyle/>
        <a:p>
          <a:endParaRPr lang="ru-RU"/>
        </a:p>
      </dgm:t>
    </dgm:pt>
    <dgm:pt modelId="{C31FE512-7E07-4A2B-92EB-E6FA15B702D8}" type="sibTrans" cxnId="{7F56B80A-63B0-421F-BCF1-34E13F166E49}">
      <dgm:prSet/>
      <dgm:spPr/>
      <dgm:t>
        <a:bodyPr/>
        <a:lstStyle/>
        <a:p>
          <a:endParaRPr lang="ru-RU"/>
        </a:p>
      </dgm:t>
    </dgm:pt>
    <dgm:pt modelId="{B61E4495-3745-4DFD-B6C9-2362F94BA44B}">
      <dgm:prSet phldrT="[Текст]" custT="1"/>
      <dgm:spPr/>
      <dgm:t>
        <a:bodyPr/>
        <a:lstStyle/>
        <a:p>
          <a:r>
            <a:rPr lang="ru-RU" sz="1100" dirty="0">
              <a:solidFill>
                <a:srgbClr val="002060"/>
              </a:solidFill>
            </a:rPr>
            <a:t>Дать возможность попробовать то, что ему интересно </a:t>
          </a:r>
          <a:r>
            <a:rPr lang="ru-RU" sz="1100" i="1" dirty="0">
              <a:solidFill>
                <a:srgbClr val="002060"/>
              </a:solidFill>
            </a:rPr>
            <a:t>(Мастер-классы, творческие занятия, посещение выставок, музеев)</a:t>
          </a:r>
          <a:endParaRPr lang="ru-RU" sz="1100" dirty="0">
            <a:solidFill>
              <a:srgbClr val="002060"/>
            </a:solidFill>
          </a:endParaRPr>
        </a:p>
      </dgm:t>
    </dgm:pt>
    <dgm:pt modelId="{DCCFBBF4-0481-410E-ABF1-0A1EF9964877}" type="parTrans" cxnId="{2D361561-E7B2-4D1D-99C2-8E7E4F5DEF86}">
      <dgm:prSet/>
      <dgm:spPr/>
      <dgm:t>
        <a:bodyPr/>
        <a:lstStyle/>
        <a:p>
          <a:endParaRPr lang="ru-RU"/>
        </a:p>
      </dgm:t>
    </dgm:pt>
    <dgm:pt modelId="{5B71A4EA-5D47-4276-A149-204AB6F2FAE4}" type="sibTrans" cxnId="{2D361561-E7B2-4D1D-99C2-8E7E4F5DEF86}">
      <dgm:prSet/>
      <dgm:spPr/>
      <dgm:t>
        <a:bodyPr/>
        <a:lstStyle/>
        <a:p>
          <a:endParaRPr lang="ru-RU"/>
        </a:p>
      </dgm:t>
    </dgm:pt>
    <dgm:pt modelId="{0295B00D-8FC8-4120-BECD-A4FA7B51C21A}">
      <dgm:prSet phldrT="[Текст]"/>
      <dgm:spPr/>
      <dgm:t>
        <a:bodyPr/>
        <a:lstStyle/>
        <a:p>
          <a:r>
            <a:rPr lang="ru-RU" dirty="0"/>
            <a:t>Выбор </a:t>
          </a:r>
        </a:p>
      </dgm:t>
    </dgm:pt>
    <dgm:pt modelId="{1EAD366A-AD37-4BD3-B202-6242EAB9991A}" type="parTrans" cxnId="{1A6DF4F0-781F-42FF-8029-3258F11A1351}">
      <dgm:prSet/>
      <dgm:spPr/>
      <dgm:t>
        <a:bodyPr/>
        <a:lstStyle/>
        <a:p>
          <a:endParaRPr lang="ru-RU"/>
        </a:p>
      </dgm:t>
    </dgm:pt>
    <dgm:pt modelId="{E5B22711-43CC-4287-AAD5-D9B587E7BA36}" type="sibTrans" cxnId="{1A6DF4F0-781F-42FF-8029-3258F11A1351}">
      <dgm:prSet/>
      <dgm:spPr/>
      <dgm:t>
        <a:bodyPr/>
        <a:lstStyle/>
        <a:p>
          <a:endParaRPr lang="ru-RU"/>
        </a:p>
      </dgm:t>
    </dgm:pt>
    <dgm:pt modelId="{AD287412-DEE7-4222-B686-CF74996A8840}">
      <dgm:prSet phldrT="[Текст]" custT="1"/>
      <dgm:spPr/>
      <dgm:t>
        <a:bodyPr/>
        <a:lstStyle/>
        <a:p>
          <a:r>
            <a:rPr lang="ru-RU" sz="1000" dirty="0">
              <a:solidFill>
                <a:srgbClr val="002060"/>
              </a:solidFill>
            </a:rPr>
            <a:t>Обеспечить выбор</a:t>
          </a:r>
        </a:p>
      </dgm:t>
    </dgm:pt>
    <dgm:pt modelId="{2B350D06-A32E-4A66-BD81-98136E0BC61B}" type="parTrans" cxnId="{5AD38440-9C4B-4D0A-92F2-3CBBA2E4AD3B}">
      <dgm:prSet/>
      <dgm:spPr/>
      <dgm:t>
        <a:bodyPr/>
        <a:lstStyle/>
        <a:p>
          <a:endParaRPr lang="ru-RU"/>
        </a:p>
      </dgm:t>
    </dgm:pt>
    <dgm:pt modelId="{618EB5D3-8C5A-489A-A08D-18C950E175D4}" type="sibTrans" cxnId="{5AD38440-9C4B-4D0A-92F2-3CBBA2E4AD3B}">
      <dgm:prSet/>
      <dgm:spPr/>
      <dgm:t>
        <a:bodyPr/>
        <a:lstStyle/>
        <a:p>
          <a:endParaRPr lang="ru-RU"/>
        </a:p>
      </dgm:t>
    </dgm:pt>
    <dgm:pt modelId="{5C08D17D-2575-4B7B-8CC8-D836BD697C6C}">
      <dgm:prSet phldrT="[Текст]" custT="1"/>
      <dgm:spPr/>
      <dgm:t>
        <a:bodyPr/>
        <a:lstStyle/>
        <a:p>
          <a:r>
            <a:rPr lang="ru-RU" sz="1000" dirty="0">
              <a:solidFill>
                <a:srgbClr val="002060"/>
              </a:solidFill>
            </a:rPr>
            <a:t>Помочь в профориентации</a:t>
          </a:r>
        </a:p>
      </dgm:t>
    </dgm:pt>
    <dgm:pt modelId="{4C4903D4-838E-4A9A-BBEF-1AA3416E4C9D}" type="parTrans" cxnId="{842F62D3-C488-42A6-BA67-ECB04AB3F553}">
      <dgm:prSet/>
      <dgm:spPr/>
      <dgm:t>
        <a:bodyPr/>
        <a:lstStyle/>
        <a:p>
          <a:endParaRPr lang="ru-RU"/>
        </a:p>
      </dgm:t>
    </dgm:pt>
    <dgm:pt modelId="{DBDE857E-9466-4F31-8A56-F406F9987996}" type="sibTrans" cxnId="{842F62D3-C488-42A6-BA67-ECB04AB3F553}">
      <dgm:prSet/>
      <dgm:spPr/>
      <dgm:t>
        <a:bodyPr/>
        <a:lstStyle/>
        <a:p>
          <a:endParaRPr lang="ru-RU"/>
        </a:p>
      </dgm:t>
    </dgm:pt>
    <dgm:pt modelId="{9AC29B3E-A76A-4D9E-9676-EBE4D505C4C5}">
      <dgm:prSet phldrT="[Текст]" custT="1"/>
      <dgm:spPr/>
      <dgm:t>
        <a:bodyPr/>
        <a:lstStyle/>
        <a:p>
          <a:r>
            <a:rPr lang="ru-RU" sz="1000" dirty="0">
              <a:solidFill>
                <a:srgbClr val="002060"/>
              </a:solidFill>
            </a:rPr>
            <a:t>Помочь найти дело по душе</a:t>
          </a:r>
        </a:p>
      </dgm:t>
    </dgm:pt>
    <dgm:pt modelId="{3F83F1FE-335D-490D-A308-578F452E82FD}" type="parTrans" cxnId="{2912F4EE-7D82-40DC-835A-611621050515}">
      <dgm:prSet/>
      <dgm:spPr/>
      <dgm:t>
        <a:bodyPr/>
        <a:lstStyle/>
        <a:p>
          <a:endParaRPr lang="ru-RU"/>
        </a:p>
      </dgm:t>
    </dgm:pt>
    <dgm:pt modelId="{C080883A-BC8A-4FB5-A477-F7AB2D8813D0}" type="sibTrans" cxnId="{2912F4EE-7D82-40DC-835A-611621050515}">
      <dgm:prSet/>
      <dgm:spPr/>
      <dgm:t>
        <a:bodyPr/>
        <a:lstStyle/>
        <a:p>
          <a:endParaRPr lang="ru-RU"/>
        </a:p>
      </dgm:t>
    </dgm:pt>
    <dgm:pt modelId="{BCAC82D8-0695-4E5F-BBAF-CC71E8127722}">
      <dgm:prSet phldrT="[Текст]" custT="1"/>
      <dgm:spPr/>
      <dgm:t>
        <a:bodyPr/>
        <a:lstStyle/>
        <a:p>
          <a:r>
            <a:rPr lang="ru-RU" sz="1000" dirty="0">
              <a:solidFill>
                <a:srgbClr val="002060"/>
              </a:solidFill>
            </a:rPr>
            <a:t>Найти себя в деятельности</a:t>
          </a:r>
        </a:p>
      </dgm:t>
    </dgm:pt>
    <dgm:pt modelId="{8A32B040-961C-41F9-B64F-6089EDB7D7DD}" type="parTrans" cxnId="{84547621-76F4-4A23-939E-07485C3D4477}">
      <dgm:prSet/>
      <dgm:spPr/>
      <dgm:t>
        <a:bodyPr/>
        <a:lstStyle/>
        <a:p>
          <a:endParaRPr lang="ru-RU"/>
        </a:p>
      </dgm:t>
    </dgm:pt>
    <dgm:pt modelId="{95EBC58A-E7EF-4523-92C7-354538A56CD6}" type="sibTrans" cxnId="{84547621-76F4-4A23-939E-07485C3D4477}">
      <dgm:prSet/>
      <dgm:spPr/>
      <dgm:t>
        <a:bodyPr/>
        <a:lstStyle/>
        <a:p>
          <a:endParaRPr lang="ru-RU"/>
        </a:p>
      </dgm:t>
    </dgm:pt>
    <dgm:pt modelId="{87875A3A-EDC0-442E-BFF8-FD4FBA564E95}">
      <dgm:prSet/>
      <dgm:spPr/>
      <dgm:t>
        <a:bodyPr/>
        <a:lstStyle/>
        <a:p>
          <a:r>
            <a:rPr lang="ru-RU" dirty="0"/>
            <a:t>Открытие </a:t>
          </a:r>
        </a:p>
      </dgm:t>
    </dgm:pt>
    <dgm:pt modelId="{D4EC88CE-4785-40C4-94F5-4473ED93D5D5}" type="parTrans" cxnId="{564F3F76-D068-4475-8806-AF37EDD60ADC}">
      <dgm:prSet/>
      <dgm:spPr/>
      <dgm:t>
        <a:bodyPr/>
        <a:lstStyle/>
        <a:p>
          <a:endParaRPr lang="ru-RU"/>
        </a:p>
      </dgm:t>
    </dgm:pt>
    <dgm:pt modelId="{1A56C2AC-44AB-4345-B83A-74813E0C2DC3}" type="sibTrans" cxnId="{564F3F76-D068-4475-8806-AF37EDD60ADC}">
      <dgm:prSet/>
      <dgm:spPr/>
      <dgm:t>
        <a:bodyPr/>
        <a:lstStyle/>
        <a:p>
          <a:endParaRPr lang="ru-RU"/>
        </a:p>
      </dgm:t>
    </dgm:pt>
    <dgm:pt modelId="{10466BAA-BC00-456E-B8BD-2BF37EC9770A}">
      <dgm:prSet/>
      <dgm:spPr/>
      <dgm:t>
        <a:bodyPr/>
        <a:lstStyle/>
        <a:p>
          <a:r>
            <a:rPr lang="ru-RU" dirty="0"/>
            <a:t>Восхождение </a:t>
          </a:r>
        </a:p>
      </dgm:t>
    </dgm:pt>
    <dgm:pt modelId="{D6140E0C-0CB2-4EA7-8272-B8C7FE4807B3}" type="parTrans" cxnId="{328654E3-8928-4DC4-AA75-788FD334E013}">
      <dgm:prSet/>
      <dgm:spPr/>
      <dgm:t>
        <a:bodyPr/>
        <a:lstStyle/>
        <a:p>
          <a:endParaRPr lang="ru-RU"/>
        </a:p>
      </dgm:t>
    </dgm:pt>
    <dgm:pt modelId="{77553726-52A5-4130-8ABE-E07BD20F1B7C}" type="sibTrans" cxnId="{328654E3-8928-4DC4-AA75-788FD334E013}">
      <dgm:prSet/>
      <dgm:spPr/>
      <dgm:t>
        <a:bodyPr/>
        <a:lstStyle/>
        <a:p>
          <a:endParaRPr lang="ru-RU"/>
        </a:p>
      </dgm:t>
    </dgm:pt>
    <dgm:pt modelId="{8972C1D8-DB6D-487C-919D-56F6C6127234}">
      <dgm:prSet custT="1"/>
      <dgm:spPr/>
      <dgm:t>
        <a:bodyPr/>
        <a:lstStyle/>
        <a:p>
          <a:r>
            <a:rPr lang="ru-RU" sz="1200" dirty="0">
              <a:solidFill>
                <a:srgbClr val="002060"/>
              </a:solidFill>
            </a:rPr>
            <a:t>Поддержать сильные стороны</a:t>
          </a:r>
        </a:p>
      </dgm:t>
    </dgm:pt>
    <dgm:pt modelId="{E09BF699-9A36-45FA-B25F-681BCE79CCF1}" type="parTrans" cxnId="{A2A33187-71A4-4FC3-AD73-858786CF503E}">
      <dgm:prSet/>
      <dgm:spPr/>
      <dgm:t>
        <a:bodyPr/>
        <a:lstStyle/>
        <a:p>
          <a:endParaRPr lang="ru-RU"/>
        </a:p>
      </dgm:t>
    </dgm:pt>
    <dgm:pt modelId="{1FAC98B0-9A47-4B11-873D-88DEC25902C7}" type="sibTrans" cxnId="{A2A33187-71A4-4FC3-AD73-858786CF503E}">
      <dgm:prSet/>
      <dgm:spPr/>
      <dgm:t>
        <a:bodyPr/>
        <a:lstStyle/>
        <a:p>
          <a:endParaRPr lang="ru-RU"/>
        </a:p>
      </dgm:t>
    </dgm:pt>
    <dgm:pt modelId="{43CBCEED-3AF5-47DE-A599-6A8BDE6C6F5D}">
      <dgm:prSet custT="1"/>
      <dgm:spPr/>
      <dgm:t>
        <a:bodyPr/>
        <a:lstStyle/>
        <a:p>
          <a:r>
            <a:rPr lang="ru-RU" sz="1200" dirty="0">
              <a:solidFill>
                <a:srgbClr val="002060"/>
              </a:solidFill>
            </a:rPr>
            <a:t>Поддержать интерес всеми имеющимися способами</a:t>
          </a:r>
        </a:p>
      </dgm:t>
    </dgm:pt>
    <dgm:pt modelId="{8614A64E-6E55-4FCB-BDA9-61E48A719943}" type="parTrans" cxnId="{A174BB4B-30FC-41E0-BC45-09595FA6C67C}">
      <dgm:prSet/>
      <dgm:spPr/>
      <dgm:t>
        <a:bodyPr/>
        <a:lstStyle/>
        <a:p>
          <a:endParaRPr lang="ru-RU"/>
        </a:p>
      </dgm:t>
    </dgm:pt>
    <dgm:pt modelId="{E725B5DF-3E14-4383-A332-AB4D00497BCD}" type="sibTrans" cxnId="{A174BB4B-30FC-41E0-BC45-09595FA6C67C}">
      <dgm:prSet/>
      <dgm:spPr/>
      <dgm:t>
        <a:bodyPr/>
        <a:lstStyle/>
        <a:p>
          <a:endParaRPr lang="ru-RU"/>
        </a:p>
      </dgm:t>
    </dgm:pt>
    <dgm:pt modelId="{576361BC-DEDD-452A-B9DD-BEFD7E8C8D87}">
      <dgm:prSet custT="1"/>
      <dgm:spPr/>
      <dgm:t>
        <a:bodyPr/>
        <a:lstStyle/>
        <a:p>
          <a:r>
            <a:rPr lang="ru-RU" sz="1200" dirty="0">
              <a:solidFill>
                <a:srgbClr val="002060"/>
              </a:solidFill>
            </a:rPr>
            <a:t>Помочь представить, поддержать успех</a:t>
          </a:r>
        </a:p>
      </dgm:t>
    </dgm:pt>
    <dgm:pt modelId="{ADC162C4-6AC0-4A46-93CA-5C5E0E0757F6}" type="parTrans" cxnId="{E6498566-6545-41D5-BD4F-28F27A9098A0}">
      <dgm:prSet/>
      <dgm:spPr/>
      <dgm:t>
        <a:bodyPr/>
        <a:lstStyle/>
        <a:p>
          <a:endParaRPr lang="ru-RU"/>
        </a:p>
      </dgm:t>
    </dgm:pt>
    <dgm:pt modelId="{3499DE59-6A1F-4044-927E-408577D51CD2}" type="sibTrans" cxnId="{E6498566-6545-41D5-BD4F-28F27A9098A0}">
      <dgm:prSet/>
      <dgm:spPr/>
      <dgm:t>
        <a:bodyPr/>
        <a:lstStyle/>
        <a:p>
          <a:endParaRPr lang="ru-RU"/>
        </a:p>
      </dgm:t>
    </dgm:pt>
    <dgm:pt modelId="{E7C2DB7E-95AC-438C-A251-78CB15742597}">
      <dgm:prSet custT="1"/>
      <dgm:spPr/>
      <dgm:t>
        <a:bodyPr/>
        <a:lstStyle/>
        <a:p>
          <a:r>
            <a:rPr lang="ru-RU" sz="1200" dirty="0">
              <a:solidFill>
                <a:srgbClr val="002060"/>
              </a:solidFill>
            </a:rPr>
            <a:t>Помочь поверить в самого себя и свой успех</a:t>
          </a:r>
        </a:p>
      </dgm:t>
    </dgm:pt>
    <dgm:pt modelId="{02B80AE8-D8A3-4E72-A42A-3B026E39AA85}" type="parTrans" cxnId="{2D418000-CB82-4607-982E-6204B700C2E3}">
      <dgm:prSet/>
      <dgm:spPr/>
      <dgm:t>
        <a:bodyPr/>
        <a:lstStyle/>
        <a:p>
          <a:endParaRPr lang="ru-RU"/>
        </a:p>
      </dgm:t>
    </dgm:pt>
    <dgm:pt modelId="{1674BA06-EC96-4A77-8716-DC8A51B92FEF}" type="sibTrans" cxnId="{2D418000-CB82-4607-982E-6204B700C2E3}">
      <dgm:prSet/>
      <dgm:spPr/>
      <dgm:t>
        <a:bodyPr/>
        <a:lstStyle/>
        <a:p>
          <a:endParaRPr lang="ru-RU"/>
        </a:p>
      </dgm:t>
    </dgm:pt>
    <dgm:pt modelId="{8418C053-363A-47EF-AE4D-AA7B310CC6D3}">
      <dgm:prSet/>
      <dgm:spPr/>
      <dgm:t>
        <a:bodyPr/>
        <a:lstStyle/>
        <a:p>
          <a:r>
            <a:rPr lang="ru-RU" dirty="0"/>
            <a:t>Подарок </a:t>
          </a:r>
        </a:p>
      </dgm:t>
    </dgm:pt>
    <dgm:pt modelId="{54FFDD7E-0B65-4E0D-802C-D5AA7CD09405}" type="parTrans" cxnId="{2FE5FE97-38FF-4820-A919-99A0213FFFC1}">
      <dgm:prSet/>
      <dgm:spPr/>
      <dgm:t>
        <a:bodyPr/>
        <a:lstStyle/>
        <a:p>
          <a:endParaRPr lang="ru-RU"/>
        </a:p>
      </dgm:t>
    </dgm:pt>
    <dgm:pt modelId="{130CF043-295F-48CA-AEB3-0877260B6D0F}" type="sibTrans" cxnId="{2FE5FE97-38FF-4820-A919-99A0213FFFC1}">
      <dgm:prSet/>
      <dgm:spPr/>
      <dgm:t>
        <a:bodyPr/>
        <a:lstStyle/>
        <a:p>
          <a:endParaRPr lang="ru-RU"/>
        </a:p>
      </dgm:t>
    </dgm:pt>
    <dgm:pt modelId="{94427EAF-602C-4281-83DB-9F67CFA4FD8D}">
      <dgm:prSet custT="1"/>
      <dgm:spPr/>
      <dgm:t>
        <a:bodyPr/>
        <a:lstStyle/>
        <a:p>
          <a:r>
            <a:rPr lang="ru-RU" sz="1100" dirty="0">
              <a:solidFill>
                <a:srgbClr val="002060"/>
              </a:solidFill>
            </a:rPr>
            <a:t>Включить ребёнка в деятельность, направленную на другого: изготовление сувениров, подарков, участие в концертах, праздниках, презентациях, спектаклях, оказание помощи младшим, волонтерская деятельность</a:t>
          </a:r>
        </a:p>
      </dgm:t>
    </dgm:pt>
    <dgm:pt modelId="{63567F9B-7373-4688-9529-D7581BA53C44}" type="parTrans" cxnId="{FA1E17F6-8D27-47D7-8545-AD9B8C68757E}">
      <dgm:prSet/>
      <dgm:spPr/>
      <dgm:t>
        <a:bodyPr/>
        <a:lstStyle/>
        <a:p>
          <a:endParaRPr lang="ru-RU"/>
        </a:p>
      </dgm:t>
    </dgm:pt>
    <dgm:pt modelId="{AC0A7265-260D-417C-8E90-BC3DF0992806}" type="sibTrans" cxnId="{FA1E17F6-8D27-47D7-8545-AD9B8C68757E}">
      <dgm:prSet/>
      <dgm:spPr/>
      <dgm:t>
        <a:bodyPr/>
        <a:lstStyle/>
        <a:p>
          <a:endParaRPr lang="ru-RU"/>
        </a:p>
      </dgm:t>
    </dgm:pt>
    <dgm:pt modelId="{67E4731A-383A-4779-8002-4BC5367BB327}">
      <dgm:prSet/>
      <dgm:spPr/>
      <dgm:t>
        <a:bodyPr/>
        <a:lstStyle/>
        <a:p>
          <a:r>
            <a:rPr lang="ru-RU" dirty="0"/>
            <a:t>Признание </a:t>
          </a:r>
        </a:p>
      </dgm:t>
    </dgm:pt>
    <dgm:pt modelId="{A43C8AFC-1850-4F8B-BEDB-ACA076BA6FA2}" type="parTrans" cxnId="{BF3A5C9E-2D2D-4C7A-AE46-CC5A0A2AA5AD}">
      <dgm:prSet/>
      <dgm:spPr/>
      <dgm:t>
        <a:bodyPr/>
        <a:lstStyle/>
        <a:p>
          <a:endParaRPr lang="ru-RU"/>
        </a:p>
      </dgm:t>
    </dgm:pt>
    <dgm:pt modelId="{2716B9C6-97CF-4EEF-9376-1E4D70F6E484}" type="sibTrans" cxnId="{BF3A5C9E-2D2D-4C7A-AE46-CC5A0A2AA5AD}">
      <dgm:prSet/>
      <dgm:spPr/>
      <dgm:t>
        <a:bodyPr/>
        <a:lstStyle/>
        <a:p>
          <a:endParaRPr lang="ru-RU"/>
        </a:p>
      </dgm:t>
    </dgm:pt>
    <dgm:pt modelId="{9B39EEED-C7F3-404C-B7C9-4D16507E6EF4}">
      <dgm:prSet custT="1"/>
      <dgm:spPr/>
      <dgm:t>
        <a:bodyPr/>
        <a:lstStyle/>
        <a:p>
          <a:r>
            <a:rPr lang="ru-RU" sz="1200" dirty="0">
              <a:solidFill>
                <a:srgbClr val="002060"/>
              </a:solidFill>
            </a:rPr>
            <a:t>Подведение итогов социально-значимой деятельности за год. Вручении премии «Признание» детям и их семьям</a:t>
          </a:r>
        </a:p>
      </dgm:t>
    </dgm:pt>
    <dgm:pt modelId="{8A43685B-CB6C-443D-A7EF-EC6FC672D03F}" type="parTrans" cxnId="{08F71B20-5D57-4930-BD8E-3CD7EDA6D42D}">
      <dgm:prSet/>
      <dgm:spPr/>
      <dgm:t>
        <a:bodyPr/>
        <a:lstStyle/>
        <a:p>
          <a:endParaRPr lang="ru-RU"/>
        </a:p>
      </dgm:t>
    </dgm:pt>
    <dgm:pt modelId="{2AA3CB53-4BAC-43E6-BDD7-E79DDF7F62DA}" type="sibTrans" cxnId="{08F71B20-5D57-4930-BD8E-3CD7EDA6D42D}">
      <dgm:prSet/>
      <dgm:spPr/>
      <dgm:t>
        <a:bodyPr/>
        <a:lstStyle/>
        <a:p>
          <a:endParaRPr lang="ru-RU"/>
        </a:p>
      </dgm:t>
    </dgm:pt>
    <dgm:pt modelId="{79E9F303-0DA5-4252-B8D8-C7E1E568AC69}" type="pres">
      <dgm:prSet presAssocID="{349E633D-0F36-4EEB-BF2F-4FA1E0FB8FEF}" presName="linearFlow" presStyleCnt="0">
        <dgm:presLayoutVars>
          <dgm:dir/>
          <dgm:animLvl val="lvl"/>
          <dgm:resizeHandles val="exact"/>
        </dgm:presLayoutVars>
      </dgm:prSet>
      <dgm:spPr/>
    </dgm:pt>
    <dgm:pt modelId="{159876E2-D590-431C-BC72-2C9F5D9E3971}" type="pres">
      <dgm:prSet presAssocID="{608A5C24-A01F-4478-87C7-4B59BB5137BF}" presName="composite" presStyleCnt="0"/>
      <dgm:spPr/>
    </dgm:pt>
    <dgm:pt modelId="{9D879758-91EE-4275-8419-E2A0F4FC82B2}" type="pres">
      <dgm:prSet presAssocID="{608A5C24-A01F-4478-87C7-4B59BB5137BF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6BD7AE52-8FDA-4767-B403-16E5FAC41078}" type="pres">
      <dgm:prSet presAssocID="{608A5C24-A01F-4478-87C7-4B59BB5137BF}" presName="descendantText" presStyleLbl="alignAcc1" presStyleIdx="0" presStyleCnt="7" custLinFactNeighborX="-355" custLinFactNeighborY="-52145">
        <dgm:presLayoutVars>
          <dgm:bulletEnabled val="1"/>
        </dgm:presLayoutVars>
      </dgm:prSet>
      <dgm:spPr/>
    </dgm:pt>
    <dgm:pt modelId="{6CF2A8DE-F9CB-4BD2-AA4A-DA29B79B6B80}" type="pres">
      <dgm:prSet presAssocID="{224ED5FF-32F4-4AEE-9BA0-DA1AA4865925}" presName="sp" presStyleCnt="0"/>
      <dgm:spPr/>
    </dgm:pt>
    <dgm:pt modelId="{3D3E870F-7B09-4586-94B3-FFE54BE163EB}" type="pres">
      <dgm:prSet presAssocID="{F530D097-DA83-483F-B48E-AD647CE31B01}" presName="composite" presStyleCnt="0"/>
      <dgm:spPr/>
    </dgm:pt>
    <dgm:pt modelId="{02703AF1-19F0-4ACF-996A-0447EE95C377}" type="pres">
      <dgm:prSet presAssocID="{F530D097-DA83-483F-B48E-AD647CE31B01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F2223F06-6093-4257-8F6F-B6E9284BAA04}" type="pres">
      <dgm:prSet presAssocID="{F530D097-DA83-483F-B48E-AD647CE31B01}" presName="descendantText" presStyleLbl="alignAcc1" presStyleIdx="1" presStyleCnt="7">
        <dgm:presLayoutVars>
          <dgm:bulletEnabled val="1"/>
        </dgm:presLayoutVars>
      </dgm:prSet>
      <dgm:spPr/>
    </dgm:pt>
    <dgm:pt modelId="{6F913B88-6FA3-43AD-97FB-A95AE2FB94D0}" type="pres">
      <dgm:prSet presAssocID="{89827F9C-DFE7-438F-82BC-418BCA8429F1}" presName="sp" presStyleCnt="0"/>
      <dgm:spPr/>
    </dgm:pt>
    <dgm:pt modelId="{6ACA2C4E-8735-4AF9-B133-AD44772ECBCE}" type="pres">
      <dgm:prSet presAssocID="{0295B00D-8FC8-4120-BECD-A4FA7B51C21A}" presName="composite" presStyleCnt="0"/>
      <dgm:spPr/>
    </dgm:pt>
    <dgm:pt modelId="{9AE73F97-1ED2-41FB-8B64-20507548F5AF}" type="pres">
      <dgm:prSet presAssocID="{0295B00D-8FC8-4120-BECD-A4FA7B51C21A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F7D93593-8604-4022-BB5F-C95E8107FA62}" type="pres">
      <dgm:prSet presAssocID="{0295B00D-8FC8-4120-BECD-A4FA7B51C21A}" presName="descendantText" presStyleLbl="alignAcc1" presStyleIdx="2" presStyleCnt="7">
        <dgm:presLayoutVars>
          <dgm:bulletEnabled val="1"/>
        </dgm:presLayoutVars>
      </dgm:prSet>
      <dgm:spPr/>
    </dgm:pt>
    <dgm:pt modelId="{53AB8FD5-67C6-498F-BA0A-0B8F76E55319}" type="pres">
      <dgm:prSet presAssocID="{E5B22711-43CC-4287-AAD5-D9B587E7BA36}" presName="sp" presStyleCnt="0"/>
      <dgm:spPr/>
    </dgm:pt>
    <dgm:pt modelId="{A20F5DEE-BB6E-4B65-8191-EC40404182EE}" type="pres">
      <dgm:prSet presAssocID="{87875A3A-EDC0-442E-BFF8-FD4FBA564E95}" presName="composite" presStyleCnt="0"/>
      <dgm:spPr/>
    </dgm:pt>
    <dgm:pt modelId="{F0D0EDDB-DCE9-45EA-A437-331EFA852A34}" type="pres">
      <dgm:prSet presAssocID="{87875A3A-EDC0-442E-BFF8-FD4FBA564E95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4D3BEB46-5D37-49B4-A295-248054941E03}" type="pres">
      <dgm:prSet presAssocID="{87875A3A-EDC0-442E-BFF8-FD4FBA564E95}" presName="descendantText" presStyleLbl="alignAcc1" presStyleIdx="3" presStyleCnt="7">
        <dgm:presLayoutVars>
          <dgm:bulletEnabled val="1"/>
        </dgm:presLayoutVars>
      </dgm:prSet>
      <dgm:spPr/>
    </dgm:pt>
    <dgm:pt modelId="{CD8E69E4-4D08-476D-B604-DDFF479FF70A}" type="pres">
      <dgm:prSet presAssocID="{1A56C2AC-44AB-4345-B83A-74813E0C2DC3}" presName="sp" presStyleCnt="0"/>
      <dgm:spPr/>
    </dgm:pt>
    <dgm:pt modelId="{474B0CF6-7A1D-4C87-AE1F-07A11327990A}" type="pres">
      <dgm:prSet presAssocID="{10466BAA-BC00-456E-B8BD-2BF37EC9770A}" presName="composite" presStyleCnt="0"/>
      <dgm:spPr/>
    </dgm:pt>
    <dgm:pt modelId="{B245AFFB-1E9A-4819-B738-8640A46B6299}" type="pres">
      <dgm:prSet presAssocID="{10466BAA-BC00-456E-B8BD-2BF37EC9770A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CFC6C5AA-E006-4C27-B45F-F41EBA933C2A}" type="pres">
      <dgm:prSet presAssocID="{10466BAA-BC00-456E-B8BD-2BF37EC9770A}" presName="descendantText" presStyleLbl="alignAcc1" presStyleIdx="4" presStyleCnt="7" custLinFactNeighborX="2229" custLinFactNeighborY="-10672">
        <dgm:presLayoutVars>
          <dgm:bulletEnabled val="1"/>
        </dgm:presLayoutVars>
      </dgm:prSet>
      <dgm:spPr/>
    </dgm:pt>
    <dgm:pt modelId="{DD963B12-1671-42EE-9F70-631A3B627B75}" type="pres">
      <dgm:prSet presAssocID="{77553726-52A5-4130-8ABE-E07BD20F1B7C}" presName="sp" presStyleCnt="0"/>
      <dgm:spPr/>
    </dgm:pt>
    <dgm:pt modelId="{C98C86E4-4F96-4C22-B021-A603F69DB46E}" type="pres">
      <dgm:prSet presAssocID="{8418C053-363A-47EF-AE4D-AA7B310CC6D3}" presName="composite" presStyleCnt="0"/>
      <dgm:spPr/>
    </dgm:pt>
    <dgm:pt modelId="{BD1D3E7B-B862-40DE-87BA-1C37ED38DCF5}" type="pres">
      <dgm:prSet presAssocID="{8418C053-363A-47EF-AE4D-AA7B310CC6D3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147AB0F5-6E2C-4647-9EB5-C9079E3EB23C}" type="pres">
      <dgm:prSet presAssocID="{8418C053-363A-47EF-AE4D-AA7B310CC6D3}" presName="descendantText" presStyleLbl="alignAcc1" presStyleIdx="5" presStyleCnt="7">
        <dgm:presLayoutVars>
          <dgm:bulletEnabled val="1"/>
        </dgm:presLayoutVars>
      </dgm:prSet>
      <dgm:spPr/>
    </dgm:pt>
    <dgm:pt modelId="{AB9E23C1-8AE6-4076-A224-FAD82E79A01F}" type="pres">
      <dgm:prSet presAssocID="{130CF043-295F-48CA-AEB3-0877260B6D0F}" presName="sp" presStyleCnt="0"/>
      <dgm:spPr/>
    </dgm:pt>
    <dgm:pt modelId="{C75B6EA0-71D2-48DD-A81D-DEF574F29A89}" type="pres">
      <dgm:prSet presAssocID="{67E4731A-383A-4779-8002-4BC5367BB327}" presName="composite" presStyleCnt="0"/>
      <dgm:spPr/>
    </dgm:pt>
    <dgm:pt modelId="{18A20606-D894-45A0-8C88-1F1A2D2DC621}" type="pres">
      <dgm:prSet presAssocID="{67E4731A-383A-4779-8002-4BC5367BB327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61837A7E-52E4-4412-83ED-D49F84045359}" type="pres">
      <dgm:prSet presAssocID="{67E4731A-383A-4779-8002-4BC5367BB327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2D418000-CB82-4607-982E-6204B700C2E3}" srcId="{10466BAA-BC00-456E-B8BD-2BF37EC9770A}" destId="{E7C2DB7E-95AC-438C-A251-78CB15742597}" srcOrd="1" destOrd="0" parTransId="{02B80AE8-D8A3-4E72-A42A-3B026E39AA85}" sibTransId="{1674BA06-EC96-4A77-8716-DC8A51B92FEF}"/>
    <dgm:cxn modelId="{A1E2F705-EA1B-4209-B64E-F8D2CCD43558}" type="presOf" srcId="{BCAC82D8-0695-4E5F-BBAF-CC71E8127722}" destId="{F7D93593-8604-4022-BB5F-C95E8107FA62}" srcOrd="0" destOrd="2" presId="urn:microsoft.com/office/officeart/2005/8/layout/chevron2"/>
    <dgm:cxn modelId="{7F56B80A-63B0-421F-BCF1-34E13F166E49}" srcId="{F530D097-DA83-483F-B48E-AD647CE31B01}" destId="{16311966-1054-4910-A6C9-AE848B660F61}" srcOrd="0" destOrd="0" parTransId="{FF5B923C-442E-4AE4-A089-01C9F19C7AD8}" sibTransId="{C31FE512-7E07-4A2B-92EB-E6FA15B702D8}"/>
    <dgm:cxn modelId="{5A41C616-C5DB-4632-A1B6-3D649093AC01}" type="presOf" srcId="{36B20727-CB75-4EE4-BB43-1EEB784AC263}" destId="{6BD7AE52-8FDA-4767-B403-16E5FAC41078}" srcOrd="0" destOrd="1" presId="urn:microsoft.com/office/officeart/2005/8/layout/chevron2"/>
    <dgm:cxn modelId="{C5977E1E-0BB7-44BD-A813-D495C2D8E652}" type="presOf" srcId="{B61E4495-3745-4DFD-B6C9-2362F94BA44B}" destId="{F2223F06-6093-4257-8F6F-B6E9284BAA04}" srcOrd="0" destOrd="1" presId="urn:microsoft.com/office/officeart/2005/8/layout/chevron2"/>
    <dgm:cxn modelId="{EE23F31F-3EA6-488C-B2F4-6312C4695CD8}" type="presOf" srcId="{576361BC-DEDD-452A-B9DD-BEFD7E8C8D87}" destId="{CFC6C5AA-E006-4C27-B45F-F41EBA933C2A}" srcOrd="0" destOrd="0" presId="urn:microsoft.com/office/officeart/2005/8/layout/chevron2"/>
    <dgm:cxn modelId="{08F71B20-5D57-4930-BD8E-3CD7EDA6D42D}" srcId="{67E4731A-383A-4779-8002-4BC5367BB327}" destId="{9B39EEED-C7F3-404C-B7C9-4D16507E6EF4}" srcOrd="0" destOrd="0" parTransId="{8A43685B-CB6C-443D-A7EF-EC6FC672D03F}" sibTransId="{2AA3CB53-4BAC-43E6-BDD7-E79DDF7F62DA}"/>
    <dgm:cxn modelId="{84547621-76F4-4A23-939E-07485C3D4477}" srcId="{0295B00D-8FC8-4120-BECD-A4FA7B51C21A}" destId="{BCAC82D8-0695-4E5F-BBAF-CC71E8127722}" srcOrd="2" destOrd="0" parTransId="{8A32B040-961C-41F9-B64F-6089EDB7D7DD}" sibTransId="{95EBC58A-E7EF-4523-92C7-354538A56CD6}"/>
    <dgm:cxn modelId="{711DC727-E10A-43A1-8682-5276B3B64716}" type="presOf" srcId="{16311966-1054-4910-A6C9-AE848B660F61}" destId="{F2223F06-6093-4257-8F6F-B6E9284BAA04}" srcOrd="0" destOrd="0" presId="urn:microsoft.com/office/officeart/2005/8/layout/chevron2"/>
    <dgm:cxn modelId="{20F24235-9BC7-4DD8-82CB-C174202A485C}" type="presOf" srcId="{DC3F629B-89C8-44F1-9E5F-579FEE892D28}" destId="{6BD7AE52-8FDA-4767-B403-16E5FAC41078}" srcOrd="0" destOrd="0" presId="urn:microsoft.com/office/officeart/2005/8/layout/chevron2"/>
    <dgm:cxn modelId="{5AD38440-9C4B-4D0A-92F2-3CBBA2E4AD3B}" srcId="{0295B00D-8FC8-4120-BECD-A4FA7B51C21A}" destId="{AD287412-DEE7-4222-B686-CF74996A8840}" srcOrd="0" destOrd="0" parTransId="{2B350D06-A32E-4A66-BD81-98136E0BC61B}" sibTransId="{618EB5D3-8C5A-489A-A08D-18C950E175D4}"/>
    <dgm:cxn modelId="{3739795D-8827-4C0A-91B1-4FB345A46E86}" type="presOf" srcId="{608A5C24-A01F-4478-87C7-4B59BB5137BF}" destId="{9D879758-91EE-4275-8419-E2A0F4FC82B2}" srcOrd="0" destOrd="0" presId="urn:microsoft.com/office/officeart/2005/8/layout/chevron2"/>
    <dgm:cxn modelId="{BADFCD5D-6DF2-466F-B79B-3008B3C88610}" type="presOf" srcId="{5C08D17D-2575-4B7B-8CC8-D836BD697C6C}" destId="{F7D93593-8604-4022-BB5F-C95E8107FA62}" srcOrd="0" destOrd="3" presId="urn:microsoft.com/office/officeart/2005/8/layout/chevron2"/>
    <dgm:cxn modelId="{2D361561-E7B2-4D1D-99C2-8E7E4F5DEF86}" srcId="{F530D097-DA83-483F-B48E-AD647CE31B01}" destId="{B61E4495-3745-4DFD-B6C9-2362F94BA44B}" srcOrd="1" destOrd="0" parTransId="{DCCFBBF4-0481-410E-ABF1-0A1EF9964877}" sibTransId="{5B71A4EA-5D47-4276-A149-204AB6F2FAE4}"/>
    <dgm:cxn modelId="{70B83263-5CFD-4FE3-8735-C0E526D56ED2}" srcId="{349E633D-0F36-4EEB-BF2F-4FA1E0FB8FEF}" destId="{608A5C24-A01F-4478-87C7-4B59BB5137BF}" srcOrd="0" destOrd="0" parTransId="{33B0CBF6-C1BC-41ED-B0CA-7AE0991EC0D5}" sibTransId="{224ED5FF-32F4-4AEE-9BA0-DA1AA4865925}"/>
    <dgm:cxn modelId="{5AD5DC44-F272-4411-9454-7E252A2C2313}" srcId="{349E633D-0F36-4EEB-BF2F-4FA1E0FB8FEF}" destId="{F530D097-DA83-483F-B48E-AD647CE31B01}" srcOrd="1" destOrd="0" parTransId="{1BC76F8A-2403-4DCE-A2BB-9564A1BF395C}" sibTransId="{89827F9C-DFE7-438F-82BC-418BCA8429F1}"/>
    <dgm:cxn modelId="{E6498566-6545-41D5-BD4F-28F27A9098A0}" srcId="{10466BAA-BC00-456E-B8BD-2BF37EC9770A}" destId="{576361BC-DEDD-452A-B9DD-BEFD7E8C8D87}" srcOrd="0" destOrd="0" parTransId="{ADC162C4-6AC0-4A46-93CA-5C5E0E0757F6}" sibTransId="{3499DE59-6A1F-4044-927E-408577D51CD2}"/>
    <dgm:cxn modelId="{C6EA8A46-AC1B-496F-9E56-EB3880AB2E3E}" type="presOf" srcId="{AD287412-DEE7-4222-B686-CF74996A8840}" destId="{F7D93593-8604-4022-BB5F-C95E8107FA62}" srcOrd="0" destOrd="0" presId="urn:microsoft.com/office/officeart/2005/8/layout/chevron2"/>
    <dgm:cxn modelId="{C40F4D4B-32B8-4D46-B6F9-AFF7043D5FF7}" type="presOf" srcId="{E7C2DB7E-95AC-438C-A251-78CB15742597}" destId="{CFC6C5AA-E006-4C27-B45F-F41EBA933C2A}" srcOrd="0" destOrd="1" presId="urn:microsoft.com/office/officeart/2005/8/layout/chevron2"/>
    <dgm:cxn modelId="{A174BB4B-30FC-41E0-BC45-09595FA6C67C}" srcId="{87875A3A-EDC0-442E-BFF8-FD4FBA564E95}" destId="{43CBCEED-3AF5-47DE-A599-6A8BDE6C6F5D}" srcOrd="1" destOrd="0" parTransId="{8614A64E-6E55-4FCB-BDA9-61E48A719943}" sibTransId="{E725B5DF-3E14-4383-A332-AB4D00497BCD}"/>
    <dgm:cxn modelId="{71D07553-4FBB-43C0-A9B7-E9D5C0750A4B}" type="presOf" srcId="{8972C1D8-DB6D-487C-919D-56F6C6127234}" destId="{4D3BEB46-5D37-49B4-A295-248054941E03}" srcOrd="0" destOrd="0" presId="urn:microsoft.com/office/officeart/2005/8/layout/chevron2"/>
    <dgm:cxn modelId="{564F3F76-D068-4475-8806-AF37EDD60ADC}" srcId="{349E633D-0F36-4EEB-BF2F-4FA1E0FB8FEF}" destId="{87875A3A-EDC0-442E-BFF8-FD4FBA564E95}" srcOrd="3" destOrd="0" parTransId="{D4EC88CE-4785-40C4-94F5-4473ED93D5D5}" sibTransId="{1A56C2AC-44AB-4345-B83A-74813E0C2DC3}"/>
    <dgm:cxn modelId="{D2F9B17B-ECE4-4425-9451-7F37A7EA007C}" type="presOf" srcId="{8418C053-363A-47EF-AE4D-AA7B310CC6D3}" destId="{BD1D3E7B-B862-40DE-87BA-1C37ED38DCF5}" srcOrd="0" destOrd="0" presId="urn:microsoft.com/office/officeart/2005/8/layout/chevron2"/>
    <dgm:cxn modelId="{65D4DB7E-F6BB-4FDF-88B5-0C6A77CB425B}" type="presOf" srcId="{10466BAA-BC00-456E-B8BD-2BF37EC9770A}" destId="{B245AFFB-1E9A-4819-B738-8640A46B6299}" srcOrd="0" destOrd="0" presId="urn:microsoft.com/office/officeart/2005/8/layout/chevron2"/>
    <dgm:cxn modelId="{A2A33187-71A4-4FC3-AD73-858786CF503E}" srcId="{87875A3A-EDC0-442E-BFF8-FD4FBA564E95}" destId="{8972C1D8-DB6D-487C-919D-56F6C6127234}" srcOrd="0" destOrd="0" parTransId="{E09BF699-9A36-45FA-B25F-681BCE79CCF1}" sibTransId="{1FAC98B0-9A47-4B11-873D-88DEC25902C7}"/>
    <dgm:cxn modelId="{B89A788D-9B09-4C03-8301-24344AD5B31D}" type="presOf" srcId="{9AC29B3E-A76A-4D9E-9676-EBE4D505C4C5}" destId="{F7D93593-8604-4022-BB5F-C95E8107FA62}" srcOrd="0" destOrd="1" presId="urn:microsoft.com/office/officeart/2005/8/layout/chevron2"/>
    <dgm:cxn modelId="{D166A392-E7B8-4626-901B-8375CF2CE63B}" type="presOf" srcId="{9B39EEED-C7F3-404C-B7C9-4D16507E6EF4}" destId="{61837A7E-52E4-4412-83ED-D49F84045359}" srcOrd="0" destOrd="0" presId="urn:microsoft.com/office/officeart/2005/8/layout/chevron2"/>
    <dgm:cxn modelId="{2FE5FE97-38FF-4820-A919-99A0213FFFC1}" srcId="{349E633D-0F36-4EEB-BF2F-4FA1E0FB8FEF}" destId="{8418C053-363A-47EF-AE4D-AA7B310CC6D3}" srcOrd="5" destOrd="0" parTransId="{54FFDD7E-0B65-4E0D-802C-D5AA7CD09405}" sibTransId="{130CF043-295F-48CA-AEB3-0877260B6D0F}"/>
    <dgm:cxn modelId="{BF3A5C9E-2D2D-4C7A-AE46-CC5A0A2AA5AD}" srcId="{349E633D-0F36-4EEB-BF2F-4FA1E0FB8FEF}" destId="{67E4731A-383A-4779-8002-4BC5367BB327}" srcOrd="6" destOrd="0" parTransId="{A43C8AFC-1850-4F8B-BEDB-ACA076BA6FA2}" sibTransId="{2716B9C6-97CF-4EEF-9376-1E4D70F6E484}"/>
    <dgm:cxn modelId="{7D5F3AA5-078E-4F43-949E-D9C33DC8EA9B}" type="presOf" srcId="{43CBCEED-3AF5-47DE-A599-6A8BDE6C6F5D}" destId="{4D3BEB46-5D37-49B4-A295-248054941E03}" srcOrd="0" destOrd="1" presId="urn:microsoft.com/office/officeart/2005/8/layout/chevron2"/>
    <dgm:cxn modelId="{B863C5B4-E46D-4375-A3BF-CB6C1C034A69}" type="presOf" srcId="{67E4731A-383A-4779-8002-4BC5367BB327}" destId="{18A20606-D894-45A0-8C88-1F1A2D2DC621}" srcOrd="0" destOrd="0" presId="urn:microsoft.com/office/officeart/2005/8/layout/chevron2"/>
    <dgm:cxn modelId="{3AA18AC1-DB73-446E-BBAC-CEAB8A7824C3}" srcId="{608A5C24-A01F-4478-87C7-4B59BB5137BF}" destId="{DC3F629B-89C8-44F1-9E5F-579FEE892D28}" srcOrd="0" destOrd="0" parTransId="{EB0420A8-C57F-4136-9432-8FEBED383BC6}" sibTransId="{6905B4DF-E677-4F6C-A3FE-BB3CC25F7354}"/>
    <dgm:cxn modelId="{3EB296CC-EE33-413C-93C4-81F54A4ED19F}" type="presOf" srcId="{F530D097-DA83-483F-B48E-AD647CE31B01}" destId="{02703AF1-19F0-4ACF-996A-0447EE95C377}" srcOrd="0" destOrd="0" presId="urn:microsoft.com/office/officeart/2005/8/layout/chevron2"/>
    <dgm:cxn modelId="{234208CD-2EBD-426A-8040-429CE7B60CAF}" type="presOf" srcId="{0295B00D-8FC8-4120-BECD-A4FA7B51C21A}" destId="{9AE73F97-1ED2-41FB-8B64-20507548F5AF}" srcOrd="0" destOrd="0" presId="urn:microsoft.com/office/officeart/2005/8/layout/chevron2"/>
    <dgm:cxn modelId="{842F62D3-C488-42A6-BA67-ECB04AB3F553}" srcId="{0295B00D-8FC8-4120-BECD-A4FA7B51C21A}" destId="{5C08D17D-2575-4B7B-8CC8-D836BD697C6C}" srcOrd="3" destOrd="0" parTransId="{4C4903D4-838E-4A9A-BBEF-1AA3416E4C9D}" sibTransId="{DBDE857E-9466-4F31-8A56-F406F9987996}"/>
    <dgm:cxn modelId="{328654E3-8928-4DC4-AA75-788FD334E013}" srcId="{349E633D-0F36-4EEB-BF2F-4FA1E0FB8FEF}" destId="{10466BAA-BC00-456E-B8BD-2BF37EC9770A}" srcOrd="4" destOrd="0" parTransId="{D6140E0C-0CB2-4EA7-8272-B8C7FE4807B3}" sibTransId="{77553726-52A5-4130-8ABE-E07BD20F1B7C}"/>
    <dgm:cxn modelId="{9F814EE9-9742-43E7-961A-9CD90C58BB94}" type="presOf" srcId="{349E633D-0F36-4EEB-BF2F-4FA1E0FB8FEF}" destId="{79E9F303-0DA5-4252-B8D8-C7E1E568AC69}" srcOrd="0" destOrd="0" presId="urn:microsoft.com/office/officeart/2005/8/layout/chevron2"/>
    <dgm:cxn modelId="{EFEED1EA-B039-417B-982C-B807F9228314}" type="presOf" srcId="{94427EAF-602C-4281-83DB-9F67CFA4FD8D}" destId="{147AB0F5-6E2C-4647-9EB5-C9079E3EB23C}" srcOrd="0" destOrd="0" presId="urn:microsoft.com/office/officeart/2005/8/layout/chevron2"/>
    <dgm:cxn modelId="{2912F4EE-7D82-40DC-835A-611621050515}" srcId="{0295B00D-8FC8-4120-BECD-A4FA7B51C21A}" destId="{9AC29B3E-A76A-4D9E-9676-EBE4D505C4C5}" srcOrd="1" destOrd="0" parTransId="{3F83F1FE-335D-490D-A308-578F452E82FD}" sibTransId="{C080883A-BC8A-4FB5-A477-F7AB2D8813D0}"/>
    <dgm:cxn modelId="{1A6DF4F0-781F-42FF-8029-3258F11A1351}" srcId="{349E633D-0F36-4EEB-BF2F-4FA1E0FB8FEF}" destId="{0295B00D-8FC8-4120-BECD-A4FA7B51C21A}" srcOrd="2" destOrd="0" parTransId="{1EAD366A-AD37-4BD3-B202-6242EAB9991A}" sibTransId="{E5B22711-43CC-4287-AAD5-D9B587E7BA36}"/>
    <dgm:cxn modelId="{5BA867F4-72CA-48A9-BECB-754929A63501}" srcId="{608A5C24-A01F-4478-87C7-4B59BB5137BF}" destId="{36B20727-CB75-4EE4-BB43-1EEB784AC263}" srcOrd="1" destOrd="0" parTransId="{B0095500-FD06-40A8-B344-D13D9F5FD35A}" sibTransId="{BFF16ADE-026F-4E9C-A391-9F4C41899B3B}"/>
    <dgm:cxn modelId="{FA1E17F6-8D27-47D7-8545-AD9B8C68757E}" srcId="{8418C053-363A-47EF-AE4D-AA7B310CC6D3}" destId="{94427EAF-602C-4281-83DB-9F67CFA4FD8D}" srcOrd="0" destOrd="0" parTransId="{63567F9B-7373-4688-9529-D7581BA53C44}" sibTransId="{AC0A7265-260D-417C-8E90-BC3DF0992806}"/>
    <dgm:cxn modelId="{D28DA0FA-DE9E-46D8-967F-AF1953A3C8DB}" type="presOf" srcId="{87875A3A-EDC0-442E-BFF8-FD4FBA564E95}" destId="{F0D0EDDB-DCE9-45EA-A437-331EFA852A34}" srcOrd="0" destOrd="0" presId="urn:microsoft.com/office/officeart/2005/8/layout/chevron2"/>
    <dgm:cxn modelId="{9FC9ED4D-37AD-48AB-A6D6-02AFBC539099}" type="presParOf" srcId="{79E9F303-0DA5-4252-B8D8-C7E1E568AC69}" destId="{159876E2-D590-431C-BC72-2C9F5D9E3971}" srcOrd="0" destOrd="0" presId="urn:microsoft.com/office/officeart/2005/8/layout/chevron2"/>
    <dgm:cxn modelId="{1FF46F66-6CEA-440F-B369-04421E1744E3}" type="presParOf" srcId="{159876E2-D590-431C-BC72-2C9F5D9E3971}" destId="{9D879758-91EE-4275-8419-E2A0F4FC82B2}" srcOrd="0" destOrd="0" presId="urn:microsoft.com/office/officeart/2005/8/layout/chevron2"/>
    <dgm:cxn modelId="{005190E5-3FA9-4C5F-9DCB-2D6C3025DE84}" type="presParOf" srcId="{159876E2-D590-431C-BC72-2C9F5D9E3971}" destId="{6BD7AE52-8FDA-4767-B403-16E5FAC41078}" srcOrd="1" destOrd="0" presId="urn:microsoft.com/office/officeart/2005/8/layout/chevron2"/>
    <dgm:cxn modelId="{FBCB8682-3BC1-4CCD-82E7-F801A33CCAB7}" type="presParOf" srcId="{79E9F303-0DA5-4252-B8D8-C7E1E568AC69}" destId="{6CF2A8DE-F9CB-4BD2-AA4A-DA29B79B6B80}" srcOrd="1" destOrd="0" presId="urn:microsoft.com/office/officeart/2005/8/layout/chevron2"/>
    <dgm:cxn modelId="{13BE4F06-A9B8-4759-84DA-E4BF2A89C11D}" type="presParOf" srcId="{79E9F303-0DA5-4252-B8D8-C7E1E568AC69}" destId="{3D3E870F-7B09-4586-94B3-FFE54BE163EB}" srcOrd="2" destOrd="0" presId="urn:microsoft.com/office/officeart/2005/8/layout/chevron2"/>
    <dgm:cxn modelId="{3A699B10-A45B-4D3F-A024-5160303DE175}" type="presParOf" srcId="{3D3E870F-7B09-4586-94B3-FFE54BE163EB}" destId="{02703AF1-19F0-4ACF-996A-0447EE95C377}" srcOrd="0" destOrd="0" presId="urn:microsoft.com/office/officeart/2005/8/layout/chevron2"/>
    <dgm:cxn modelId="{0F276A23-0373-4D52-9DC7-D3C79BE21CB1}" type="presParOf" srcId="{3D3E870F-7B09-4586-94B3-FFE54BE163EB}" destId="{F2223F06-6093-4257-8F6F-B6E9284BAA04}" srcOrd="1" destOrd="0" presId="urn:microsoft.com/office/officeart/2005/8/layout/chevron2"/>
    <dgm:cxn modelId="{EACBDDCE-3FBF-4506-BCEE-1D68DAF6B8AC}" type="presParOf" srcId="{79E9F303-0DA5-4252-B8D8-C7E1E568AC69}" destId="{6F913B88-6FA3-43AD-97FB-A95AE2FB94D0}" srcOrd="3" destOrd="0" presId="urn:microsoft.com/office/officeart/2005/8/layout/chevron2"/>
    <dgm:cxn modelId="{49FA5BAD-FFA5-4B24-B483-4A02EB9C41AD}" type="presParOf" srcId="{79E9F303-0DA5-4252-B8D8-C7E1E568AC69}" destId="{6ACA2C4E-8735-4AF9-B133-AD44772ECBCE}" srcOrd="4" destOrd="0" presId="urn:microsoft.com/office/officeart/2005/8/layout/chevron2"/>
    <dgm:cxn modelId="{24DED110-E923-4E04-AFFC-9AE987D81A70}" type="presParOf" srcId="{6ACA2C4E-8735-4AF9-B133-AD44772ECBCE}" destId="{9AE73F97-1ED2-41FB-8B64-20507548F5AF}" srcOrd="0" destOrd="0" presId="urn:microsoft.com/office/officeart/2005/8/layout/chevron2"/>
    <dgm:cxn modelId="{3AC2C60E-8E7B-485B-A930-C6F0BEBF3725}" type="presParOf" srcId="{6ACA2C4E-8735-4AF9-B133-AD44772ECBCE}" destId="{F7D93593-8604-4022-BB5F-C95E8107FA62}" srcOrd="1" destOrd="0" presId="urn:microsoft.com/office/officeart/2005/8/layout/chevron2"/>
    <dgm:cxn modelId="{884079B0-5515-45A3-9E6A-B3181F4595D8}" type="presParOf" srcId="{79E9F303-0DA5-4252-B8D8-C7E1E568AC69}" destId="{53AB8FD5-67C6-498F-BA0A-0B8F76E55319}" srcOrd="5" destOrd="0" presId="urn:microsoft.com/office/officeart/2005/8/layout/chevron2"/>
    <dgm:cxn modelId="{92C94811-620C-4621-8434-D106BDC58356}" type="presParOf" srcId="{79E9F303-0DA5-4252-B8D8-C7E1E568AC69}" destId="{A20F5DEE-BB6E-4B65-8191-EC40404182EE}" srcOrd="6" destOrd="0" presId="urn:microsoft.com/office/officeart/2005/8/layout/chevron2"/>
    <dgm:cxn modelId="{F4CF567B-3F38-41ED-99EF-71CB2B0E8616}" type="presParOf" srcId="{A20F5DEE-BB6E-4B65-8191-EC40404182EE}" destId="{F0D0EDDB-DCE9-45EA-A437-331EFA852A34}" srcOrd="0" destOrd="0" presId="urn:microsoft.com/office/officeart/2005/8/layout/chevron2"/>
    <dgm:cxn modelId="{8FB2E5EA-B6C7-4FC3-A329-E87EBA28E765}" type="presParOf" srcId="{A20F5DEE-BB6E-4B65-8191-EC40404182EE}" destId="{4D3BEB46-5D37-49B4-A295-248054941E03}" srcOrd="1" destOrd="0" presId="urn:microsoft.com/office/officeart/2005/8/layout/chevron2"/>
    <dgm:cxn modelId="{BFD952AA-37DE-4EE8-8784-3C6CBE427DC4}" type="presParOf" srcId="{79E9F303-0DA5-4252-B8D8-C7E1E568AC69}" destId="{CD8E69E4-4D08-476D-B604-DDFF479FF70A}" srcOrd="7" destOrd="0" presId="urn:microsoft.com/office/officeart/2005/8/layout/chevron2"/>
    <dgm:cxn modelId="{2BD22ECA-DE6E-4576-88C5-11EBD41B5094}" type="presParOf" srcId="{79E9F303-0DA5-4252-B8D8-C7E1E568AC69}" destId="{474B0CF6-7A1D-4C87-AE1F-07A11327990A}" srcOrd="8" destOrd="0" presId="urn:microsoft.com/office/officeart/2005/8/layout/chevron2"/>
    <dgm:cxn modelId="{960EEE71-CCEF-4589-9392-1007241E7705}" type="presParOf" srcId="{474B0CF6-7A1D-4C87-AE1F-07A11327990A}" destId="{B245AFFB-1E9A-4819-B738-8640A46B6299}" srcOrd="0" destOrd="0" presId="urn:microsoft.com/office/officeart/2005/8/layout/chevron2"/>
    <dgm:cxn modelId="{23423C84-BE6E-4487-B350-A0E26CFD4CD9}" type="presParOf" srcId="{474B0CF6-7A1D-4C87-AE1F-07A11327990A}" destId="{CFC6C5AA-E006-4C27-B45F-F41EBA933C2A}" srcOrd="1" destOrd="0" presId="urn:microsoft.com/office/officeart/2005/8/layout/chevron2"/>
    <dgm:cxn modelId="{ACB4B348-BA00-4DF8-A491-2B1FF5FA97CE}" type="presParOf" srcId="{79E9F303-0DA5-4252-B8D8-C7E1E568AC69}" destId="{DD963B12-1671-42EE-9F70-631A3B627B75}" srcOrd="9" destOrd="0" presId="urn:microsoft.com/office/officeart/2005/8/layout/chevron2"/>
    <dgm:cxn modelId="{C658F34F-8160-430D-8EC4-6170AF49B6C8}" type="presParOf" srcId="{79E9F303-0DA5-4252-B8D8-C7E1E568AC69}" destId="{C98C86E4-4F96-4C22-B021-A603F69DB46E}" srcOrd="10" destOrd="0" presId="urn:microsoft.com/office/officeart/2005/8/layout/chevron2"/>
    <dgm:cxn modelId="{DB80C395-5F19-48BD-BD4A-11484248AB7C}" type="presParOf" srcId="{C98C86E4-4F96-4C22-B021-A603F69DB46E}" destId="{BD1D3E7B-B862-40DE-87BA-1C37ED38DCF5}" srcOrd="0" destOrd="0" presId="urn:microsoft.com/office/officeart/2005/8/layout/chevron2"/>
    <dgm:cxn modelId="{422125DA-F772-4FE0-8A1A-FCF88B435EBF}" type="presParOf" srcId="{C98C86E4-4F96-4C22-B021-A603F69DB46E}" destId="{147AB0F5-6E2C-4647-9EB5-C9079E3EB23C}" srcOrd="1" destOrd="0" presId="urn:microsoft.com/office/officeart/2005/8/layout/chevron2"/>
    <dgm:cxn modelId="{16342B18-097E-403B-ADA3-52DD3F412112}" type="presParOf" srcId="{79E9F303-0DA5-4252-B8D8-C7E1E568AC69}" destId="{AB9E23C1-8AE6-4076-A224-FAD82E79A01F}" srcOrd="11" destOrd="0" presId="urn:microsoft.com/office/officeart/2005/8/layout/chevron2"/>
    <dgm:cxn modelId="{6CC41E21-94D9-4B8F-BF1F-D381927115BB}" type="presParOf" srcId="{79E9F303-0DA5-4252-B8D8-C7E1E568AC69}" destId="{C75B6EA0-71D2-48DD-A81D-DEF574F29A89}" srcOrd="12" destOrd="0" presId="urn:microsoft.com/office/officeart/2005/8/layout/chevron2"/>
    <dgm:cxn modelId="{430B6D37-838E-4B54-BCCA-1B7FC58BD097}" type="presParOf" srcId="{C75B6EA0-71D2-48DD-A81D-DEF574F29A89}" destId="{18A20606-D894-45A0-8C88-1F1A2D2DC621}" srcOrd="0" destOrd="0" presId="urn:microsoft.com/office/officeart/2005/8/layout/chevron2"/>
    <dgm:cxn modelId="{E36B5E65-4117-4403-A490-1513E85F1E59}" type="presParOf" srcId="{C75B6EA0-71D2-48DD-A81D-DEF574F29A89}" destId="{61837A7E-52E4-4412-83ED-D49F840453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79758-91EE-4275-8419-E2A0F4FC82B2}">
      <dsp:nvSpPr>
        <dsp:cNvPr id="0" name=""/>
        <dsp:cNvSpPr/>
      </dsp:nvSpPr>
      <dsp:spPr>
        <a:xfrm rot="5400000">
          <a:off x="-141538" y="147390"/>
          <a:ext cx="943590" cy="66051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Знакомство </a:t>
          </a:r>
        </a:p>
      </dsp:txBody>
      <dsp:txXfrm rot="-5400000">
        <a:off x="1" y="336109"/>
        <a:ext cx="660513" cy="283077"/>
      </dsp:txXfrm>
    </dsp:sp>
    <dsp:sp modelId="{6BD7AE52-8FDA-4767-B403-16E5FAC41078}">
      <dsp:nvSpPr>
        <dsp:cNvPr id="0" name=""/>
        <dsp:cNvSpPr/>
      </dsp:nvSpPr>
      <dsp:spPr>
        <a:xfrm rot="5400000">
          <a:off x="4351894" y="-3719969"/>
          <a:ext cx="613333" cy="8053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rgbClr val="002060"/>
              </a:solidFill>
            </a:rPr>
            <a:t>Принять ребенка таким, какой он есть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rgbClr val="002060"/>
              </a:solidFill>
            </a:rPr>
            <a:t>Узнать кто он (она) такой, что ему (ей) нравится </a:t>
          </a:r>
          <a:r>
            <a:rPr lang="ru-RU" sz="1100" i="1" kern="1200" dirty="0">
              <a:solidFill>
                <a:srgbClr val="002060"/>
              </a:solidFill>
            </a:rPr>
            <a:t>(Диагностика творческих способностей)</a:t>
          </a:r>
        </a:p>
      </dsp:txBody>
      <dsp:txXfrm rot="-5400000">
        <a:off x="631924" y="29941"/>
        <a:ext cx="8023333" cy="553453"/>
      </dsp:txXfrm>
    </dsp:sp>
    <dsp:sp modelId="{02703AF1-19F0-4ACF-996A-0447EE95C377}">
      <dsp:nvSpPr>
        <dsp:cNvPr id="0" name=""/>
        <dsp:cNvSpPr/>
      </dsp:nvSpPr>
      <dsp:spPr>
        <a:xfrm rot="5400000">
          <a:off x="-141538" y="1008408"/>
          <a:ext cx="943590" cy="66051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Дар </a:t>
          </a:r>
        </a:p>
      </dsp:txBody>
      <dsp:txXfrm rot="-5400000">
        <a:off x="1" y="1197127"/>
        <a:ext cx="660513" cy="283077"/>
      </dsp:txXfrm>
    </dsp:sp>
    <dsp:sp modelId="{F2223F06-6093-4257-8F6F-B6E9284BAA04}">
      <dsp:nvSpPr>
        <dsp:cNvPr id="0" name=""/>
        <dsp:cNvSpPr/>
      </dsp:nvSpPr>
      <dsp:spPr>
        <a:xfrm rot="5400000">
          <a:off x="4380483" y="-2853100"/>
          <a:ext cx="613333" cy="8053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rgbClr val="002060"/>
              </a:solidFill>
            </a:rPr>
            <a:t>Создать условия для получения вариативных новых знаний, умений </a:t>
          </a:r>
          <a:r>
            <a:rPr lang="ru-RU" sz="1100" i="1" kern="1200" dirty="0">
              <a:solidFill>
                <a:srgbClr val="002060"/>
              </a:solidFill>
            </a:rPr>
            <a:t>(Организация с участием волонтеров)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rgbClr val="002060"/>
              </a:solidFill>
            </a:rPr>
            <a:t>Дать возможность попробовать то, что ему интересно </a:t>
          </a:r>
          <a:r>
            <a:rPr lang="ru-RU" sz="1100" i="1" kern="1200" dirty="0">
              <a:solidFill>
                <a:srgbClr val="002060"/>
              </a:solidFill>
            </a:rPr>
            <a:t>(Мастер-классы, творческие занятия, посещение выставок, музеев)</a:t>
          </a:r>
          <a:endParaRPr lang="ru-RU" sz="1100" kern="1200" dirty="0">
            <a:solidFill>
              <a:srgbClr val="002060"/>
            </a:solidFill>
          </a:endParaRPr>
        </a:p>
      </dsp:txBody>
      <dsp:txXfrm rot="-5400000">
        <a:off x="660513" y="896810"/>
        <a:ext cx="8023333" cy="553453"/>
      </dsp:txXfrm>
    </dsp:sp>
    <dsp:sp modelId="{9AE73F97-1ED2-41FB-8B64-20507548F5AF}">
      <dsp:nvSpPr>
        <dsp:cNvPr id="0" name=""/>
        <dsp:cNvSpPr/>
      </dsp:nvSpPr>
      <dsp:spPr>
        <a:xfrm rot="5400000">
          <a:off x="-141538" y="1869425"/>
          <a:ext cx="943590" cy="66051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Выбор </a:t>
          </a:r>
        </a:p>
      </dsp:txBody>
      <dsp:txXfrm rot="-5400000">
        <a:off x="1" y="2058144"/>
        <a:ext cx="660513" cy="283077"/>
      </dsp:txXfrm>
    </dsp:sp>
    <dsp:sp modelId="{F7D93593-8604-4022-BB5F-C95E8107FA62}">
      <dsp:nvSpPr>
        <dsp:cNvPr id="0" name=""/>
        <dsp:cNvSpPr/>
      </dsp:nvSpPr>
      <dsp:spPr>
        <a:xfrm rot="5400000">
          <a:off x="4380483" y="-1992082"/>
          <a:ext cx="613333" cy="8053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solidFill>
                <a:srgbClr val="002060"/>
              </a:solidFill>
            </a:rPr>
            <a:t>Обеспечить выбор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solidFill>
                <a:srgbClr val="002060"/>
              </a:solidFill>
            </a:rPr>
            <a:t>Помочь найти дело по душе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solidFill>
                <a:srgbClr val="002060"/>
              </a:solidFill>
            </a:rPr>
            <a:t>Найти себя в деятельности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>
              <a:solidFill>
                <a:srgbClr val="002060"/>
              </a:solidFill>
            </a:rPr>
            <a:t>Помочь в профориентации</a:t>
          </a:r>
        </a:p>
      </dsp:txBody>
      <dsp:txXfrm rot="-5400000">
        <a:off x="660513" y="1757828"/>
        <a:ext cx="8023333" cy="553453"/>
      </dsp:txXfrm>
    </dsp:sp>
    <dsp:sp modelId="{F0D0EDDB-DCE9-45EA-A437-331EFA852A34}">
      <dsp:nvSpPr>
        <dsp:cNvPr id="0" name=""/>
        <dsp:cNvSpPr/>
      </dsp:nvSpPr>
      <dsp:spPr>
        <a:xfrm rot="5400000">
          <a:off x="-141538" y="2730443"/>
          <a:ext cx="943590" cy="66051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Открытие </a:t>
          </a:r>
        </a:p>
      </dsp:txBody>
      <dsp:txXfrm rot="-5400000">
        <a:off x="1" y="2919162"/>
        <a:ext cx="660513" cy="283077"/>
      </dsp:txXfrm>
    </dsp:sp>
    <dsp:sp modelId="{4D3BEB46-5D37-49B4-A295-248054941E03}">
      <dsp:nvSpPr>
        <dsp:cNvPr id="0" name=""/>
        <dsp:cNvSpPr/>
      </dsp:nvSpPr>
      <dsp:spPr>
        <a:xfrm rot="5400000">
          <a:off x="4380483" y="-1131065"/>
          <a:ext cx="613333" cy="8053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rgbClr val="002060"/>
              </a:solidFill>
            </a:rPr>
            <a:t>Поддержать сильные стороны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rgbClr val="002060"/>
              </a:solidFill>
            </a:rPr>
            <a:t>Поддержать интерес всеми имеющимися способами</a:t>
          </a:r>
        </a:p>
      </dsp:txBody>
      <dsp:txXfrm rot="-5400000">
        <a:off x="660513" y="2618845"/>
        <a:ext cx="8023333" cy="553453"/>
      </dsp:txXfrm>
    </dsp:sp>
    <dsp:sp modelId="{B245AFFB-1E9A-4819-B738-8640A46B6299}">
      <dsp:nvSpPr>
        <dsp:cNvPr id="0" name=""/>
        <dsp:cNvSpPr/>
      </dsp:nvSpPr>
      <dsp:spPr>
        <a:xfrm rot="5400000">
          <a:off x="-141538" y="3591460"/>
          <a:ext cx="943590" cy="66051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Восхождение </a:t>
          </a:r>
        </a:p>
      </dsp:txBody>
      <dsp:txXfrm rot="-5400000">
        <a:off x="1" y="3780179"/>
        <a:ext cx="660513" cy="283077"/>
      </dsp:txXfrm>
    </dsp:sp>
    <dsp:sp modelId="{CFC6C5AA-E006-4C27-B45F-F41EBA933C2A}">
      <dsp:nvSpPr>
        <dsp:cNvPr id="0" name=""/>
        <dsp:cNvSpPr/>
      </dsp:nvSpPr>
      <dsp:spPr>
        <a:xfrm rot="5400000">
          <a:off x="4380483" y="-335502"/>
          <a:ext cx="613333" cy="8053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rgbClr val="002060"/>
              </a:solidFill>
            </a:rPr>
            <a:t>Помочь представить, поддержать успех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rgbClr val="002060"/>
              </a:solidFill>
            </a:rPr>
            <a:t>Помочь поверить в самого себя и свой успех</a:t>
          </a:r>
        </a:p>
      </dsp:txBody>
      <dsp:txXfrm rot="-5400000">
        <a:off x="660513" y="3414408"/>
        <a:ext cx="8023333" cy="553453"/>
      </dsp:txXfrm>
    </dsp:sp>
    <dsp:sp modelId="{BD1D3E7B-B862-40DE-87BA-1C37ED38DCF5}">
      <dsp:nvSpPr>
        <dsp:cNvPr id="0" name=""/>
        <dsp:cNvSpPr/>
      </dsp:nvSpPr>
      <dsp:spPr>
        <a:xfrm rot="5400000">
          <a:off x="-141538" y="4452478"/>
          <a:ext cx="943590" cy="66051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Подарок </a:t>
          </a:r>
        </a:p>
      </dsp:txBody>
      <dsp:txXfrm rot="-5400000">
        <a:off x="1" y="4641197"/>
        <a:ext cx="660513" cy="283077"/>
      </dsp:txXfrm>
    </dsp:sp>
    <dsp:sp modelId="{147AB0F5-6E2C-4647-9EB5-C9079E3EB23C}">
      <dsp:nvSpPr>
        <dsp:cNvPr id="0" name=""/>
        <dsp:cNvSpPr/>
      </dsp:nvSpPr>
      <dsp:spPr>
        <a:xfrm rot="5400000">
          <a:off x="4380483" y="590969"/>
          <a:ext cx="613333" cy="8053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>
              <a:solidFill>
                <a:srgbClr val="002060"/>
              </a:solidFill>
            </a:rPr>
            <a:t>Включить ребёнка в деятельность, направленную на другого: изготовление сувениров, подарков, участие в концертах, праздниках, презентациях, спектаклях, оказание помощи младшим, волонтерская деятельность</a:t>
          </a:r>
        </a:p>
      </dsp:txBody>
      <dsp:txXfrm rot="-5400000">
        <a:off x="660513" y="4340879"/>
        <a:ext cx="8023333" cy="553453"/>
      </dsp:txXfrm>
    </dsp:sp>
    <dsp:sp modelId="{18A20606-D894-45A0-8C88-1F1A2D2DC621}">
      <dsp:nvSpPr>
        <dsp:cNvPr id="0" name=""/>
        <dsp:cNvSpPr/>
      </dsp:nvSpPr>
      <dsp:spPr>
        <a:xfrm rot="5400000">
          <a:off x="-141538" y="5313495"/>
          <a:ext cx="943590" cy="66051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Признание </a:t>
          </a:r>
        </a:p>
      </dsp:txBody>
      <dsp:txXfrm rot="-5400000">
        <a:off x="1" y="5502214"/>
        <a:ext cx="660513" cy="283077"/>
      </dsp:txXfrm>
    </dsp:sp>
    <dsp:sp modelId="{61837A7E-52E4-4412-83ED-D49F84045359}">
      <dsp:nvSpPr>
        <dsp:cNvPr id="0" name=""/>
        <dsp:cNvSpPr/>
      </dsp:nvSpPr>
      <dsp:spPr>
        <a:xfrm rot="5400000">
          <a:off x="4380483" y="1451987"/>
          <a:ext cx="613333" cy="80532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solidFill>
                <a:srgbClr val="002060"/>
              </a:solidFill>
            </a:rPr>
            <a:t>Подведение итогов социально-значимой деятельности за год. Вручении премии «Признание» детям и их семьям</a:t>
          </a:r>
        </a:p>
      </dsp:txBody>
      <dsp:txXfrm rot="-5400000">
        <a:off x="660513" y="5201897"/>
        <a:ext cx="8023333" cy="553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75DED-3429-44FC-A875-8A17107E4D6F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797B9-E15B-4D75-BF94-83D3F9605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3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797B9-E15B-4D75-BF94-83D3F96050C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4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>
            <a:extLst>
              <a:ext uri="{FF2B5EF4-FFF2-40B4-BE49-F238E27FC236}">
                <a16:creationId xmlns:a16="http://schemas.microsoft.com/office/drawing/2014/main" id="{075A5ED9-B8D6-4B75-B80D-D1965D9D1A0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982704F2-129E-4B21-B3F7-EEB45A4F37C6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1887F634-AE09-464A-ADEE-EB644F375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0" y="9444038"/>
            <a:ext cx="29273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014E3CE-7C23-4E29-A06C-5734498899A4}" type="slidenum">
              <a:rPr lang="ru-RU" altLang="ru-RU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316" name="Text Box 2">
            <a:extLst>
              <a:ext uri="{FF2B5EF4-FFF2-40B4-BE49-F238E27FC236}">
                <a16:creationId xmlns:a16="http://schemas.microsoft.com/office/drawing/2014/main" id="{2F8D902F-E927-4FD4-A3C2-0CEE428BF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0" y="9444038"/>
            <a:ext cx="29289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C1D32A5-4D35-4325-B898-CAE53A97EB4C}" type="slidenum">
              <a:rPr lang="ru-RU" altLang="ru-RU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8A94532D-508C-48AA-99A4-44347AEFC8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8" name="Text Box 4">
            <a:extLst>
              <a:ext uri="{FF2B5EF4-FFF2-40B4-BE49-F238E27FC236}">
                <a16:creationId xmlns:a16="http://schemas.microsoft.com/office/drawing/2014/main" id="{7318F343-0FEF-4B79-AEDE-3E71C7FB7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>
            <a:extLst>
              <a:ext uri="{FF2B5EF4-FFF2-40B4-BE49-F238E27FC236}">
                <a16:creationId xmlns:a16="http://schemas.microsoft.com/office/drawing/2014/main" id="{1CC32A35-B6E5-423A-B164-A3142201DD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6382E05A-A78A-46A8-BC14-E82B3A53078F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0717F15A-E935-4F57-893E-F32D6F356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0" y="9444038"/>
            <a:ext cx="29273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CF364D5-867A-4241-9D4B-EF6267DCF219}" type="slidenum">
              <a:rPr lang="ru-RU" altLang="ru-RU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Text Box 2">
            <a:extLst>
              <a:ext uri="{FF2B5EF4-FFF2-40B4-BE49-F238E27FC236}">
                <a16:creationId xmlns:a16="http://schemas.microsoft.com/office/drawing/2014/main" id="{77C4705B-79F6-41D4-888A-58EFBF185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0" y="9444038"/>
            <a:ext cx="29289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8398278-9AED-4494-86FC-15C14844EFBA}" type="slidenum">
              <a:rPr lang="ru-RU" altLang="ru-RU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EEB7C885-CAE2-465E-8CEA-F34C7BED2D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2" name="Text Box 4">
            <a:extLst>
              <a:ext uri="{FF2B5EF4-FFF2-40B4-BE49-F238E27FC236}">
                <a16:creationId xmlns:a16="http://schemas.microsoft.com/office/drawing/2014/main" id="{1A451E90-22C2-4053-95FF-18E95CB6B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>
            <a:extLst>
              <a:ext uri="{FF2B5EF4-FFF2-40B4-BE49-F238E27FC236}">
                <a16:creationId xmlns:a16="http://schemas.microsoft.com/office/drawing/2014/main" id="{C3BA00B8-0E9E-47B6-9219-F8D5C17333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7DD81516-F930-41D4-92BE-96213BF25C8A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8483BE4F-4F69-4557-A02B-9093C595F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0" y="9444038"/>
            <a:ext cx="29273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C07DC2C-3464-4B6D-988E-7F2BA756C88D}" type="slidenum">
              <a:rPr lang="ru-RU" altLang="ru-RU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Text Box 2">
            <a:extLst>
              <a:ext uri="{FF2B5EF4-FFF2-40B4-BE49-F238E27FC236}">
                <a16:creationId xmlns:a16="http://schemas.microsoft.com/office/drawing/2014/main" id="{54506750-50A0-4A45-9959-FBD633A52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0" y="9444038"/>
            <a:ext cx="29289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54054C-67B8-4486-8BE3-379A93F90ACD}" type="slidenum">
              <a:rPr lang="ru-RU" altLang="ru-RU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8E9C89BE-5F08-40E8-B0C6-3B0361864C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6" name="Text Box 4">
            <a:extLst>
              <a:ext uri="{FF2B5EF4-FFF2-40B4-BE49-F238E27FC236}">
                <a16:creationId xmlns:a16="http://schemas.microsoft.com/office/drawing/2014/main" id="{854DA51E-6034-412C-B7F7-ABC97F542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>
            <a:extLst>
              <a:ext uri="{FF2B5EF4-FFF2-40B4-BE49-F238E27FC236}">
                <a16:creationId xmlns:a16="http://schemas.microsoft.com/office/drawing/2014/main" id="{377A8D02-C699-43F0-A952-371D9FE5146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294B55A0-E9CE-4B24-92F5-C092B030EADF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1AC5ED20-160F-4416-A769-BD22C2E22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0" y="9444038"/>
            <a:ext cx="29273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EDC3A41-30E3-4259-B898-59F35C90BE11}" type="slidenum">
              <a:rPr lang="ru-RU" altLang="ru-RU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F4BCAF5B-2C36-4EEF-BDCF-9DD5BED66A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68875" cy="37258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9" name="Text Box 3">
            <a:extLst>
              <a:ext uri="{FF2B5EF4-FFF2-40B4-BE49-F238E27FC236}">
                <a16:creationId xmlns:a16="http://schemas.microsoft.com/office/drawing/2014/main" id="{3FB8FF67-F729-4F4D-A21E-121C04611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4722813"/>
            <a:ext cx="5407025" cy="44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>
            <a:extLst>
              <a:ext uri="{FF2B5EF4-FFF2-40B4-BE49-F238E27FC236}">
                <a16:creationId xmlns:a16="http://schemas.microsoft.com/office/drawing/2014/main" id="{8E232963-7203-4C57-ACD5-0F70F43E9C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8325DEB6-1A79-4425-AC15-9630DF3FB2FB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CE0B4605-583D-429F-B4A8-5AD552BF9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0" y="9444038"/>
            <a:ext cx="29273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B441DAC-0432-4711-94AA-A75BC5D473EC}" type="slidenum">
              <a:rPr lang="ru-RU" altLang="ru-RU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Text Box 2">
            <a:extLst>
              <a:ext uri="{FF2B5EF4-FFF2-40B4-BE49-F238E27FC236}">
                <a16:creationId xmlns:a16="http://schemas.microsoft.com/office/drawing/2014/main" id="{DA42A363-51AE-42FE-8B9F-69427BDDB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0" y="9444038"/>
            <a:ext cx="29289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8A824C5-8C7F-41DE-9588-F28D297D3DE5}" type="slidenum">
              <a:rPr lang="ru-RU" altLang="ru-RU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ru-RU" altLang="ru-RU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F66447CE-1573-4359-9BD3-F3BDB6ED67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4" name="Text Box 4">
            <a:extLst>
              <a:ext uri="{FF2B5EF4-FFF2-40B4-BE49-F238E27FC236}">
                <a16:creationId xmlns:a16="http://schemas.microsoft.com/office/drawing/2014/main" id="{1BF069F1-2975-40A0-AB09-CA07A2E84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:a16="http://schemas.microsoft.com/office/drawing/2014/main" id="{0CB66207-75FA-476C-9548-788D7E5B71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96938" y="746125"/>
            <a:ext cx="4962525" cy="3722688"/>
          </a:xfrm>
          <a:ln/>
        </p:spPr>
      </p:sp>
      <p:sp>
        <p:nvSpPr>
          <p:cNvPr id="18435" name="Заметки 2">
            <a:extLst>
              <a:ext uri="{FF2B5EF4-FFF2-40B4-BE49-F238E27FC236}">
                <a16:creationId xmlns:a16="http://schemas.microsoft.com/office/drawing/2014/main" id="{56F73DE6-96F3-46AD-B0EF-B37ADF032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6DBA7F-3CCF-4F4B-8C24-B203C8904B99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EC7F65FF-353D-442B-A6A9-B062F780B9E4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10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1599E99-5BF9-48FB-B624-E3FFBCB194A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0D7212B-66D5-49BE-930B-0902820BCD88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6979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8FA7AC9E-8944-4FE6-98A3-EFF0C408BC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4FC36A6F-819F-4645-B7BF-311165D48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4E5A44C8-F358-4059-932C-954FB7E081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455561-4864-42FE-8623-E2412EF9362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EF1F-F33D-436E-8725-66900DE65B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50FA-DC55-4289-BADF-78DEFE828B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0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7.12.18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24416AC-0EA7-4D8A-AF10-6D19EB5CF6B6}" type="slidenum">
              <a:rPr lang="ru-RU" sz="1200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9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7.12.18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24416AC-0EA7-4D8A-AF10-6D19EB5CF6B6}" type="slidenum">
              <a:rPr lang="ru-RU" sz="1200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29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688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B19EE1-57DD-45E4-B5AA-0FB6F3C7B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BFF2-2418-4924-9281-FFBAE37EAA83}" type="datetimeFigureOut">
              <a:rPr lang="ru-RU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A1CAD-D278-44D2-9170-8B4084A8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2C6FC9-E690-407B-A73E-2A756552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10B71-DE6D-4F29-BB82-89E4F1FD71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9815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654AA4-7FBA-49A2-9E26-444C704A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D9EA-3CBE-4CF3-AED8-5EE8437CABF5}" type="datetimeFigureOut">
              <a:rPr lang="ru-RU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513329-41BD-426C-9699-89501BB8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72952-1ABD-4E09-B7E3-651E2BC4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1A613-A34D-446A-9E13-A771BC83BE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3438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1FE5E3-27B9-4B50-80AF-0D6DD48D2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12A6A-8358-459E-B354-0C668437DD0F}" type="datetimeFigureOut">
              <a:rPr lang="ru-RU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6BBDA7-FDF5-42AD-8328-98F0BCCE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B1A2E-EAA5-4B43-8421-60BDA659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3E6E6-3DAA-43BB-BA06-BEE251069F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1128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0AA96BE-FBEC-4997-B449-898B93E07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E51C7-F642-4461-884E-432949721C9A}" type="datetimeFigureOut">
              <a:rPr lang="ru-RU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B2F26EE-D45A-4C8F-B7CD-9DC370B3A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79B15A6-1B0E-48A1-A6FC-FD16D17F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080C5-6A6C-48B3-A9CE-40B4753DD9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907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494A508B-AABA-4232-94D8-AF9DE31C8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B1CE9-BC95-49C2-BE95-A3E2BEEE501D}" type="datetimeFigureOut">
              <a:rPr lang="ru-RU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EEB364A3-2C1E-4EF4-9F5D-CB959A8F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0FC0F30-C923-4683-8DC0-742837CC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DAE20-065A-4545-9437-43AEED8DBD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9936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A9C8E15-A134-457C-883C-C8991B55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71338-6F48-4BF9-A3DC-75E061E3193F}" type="datetimeFigureOut">
              <a:rPr lang="ru-RU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641B8B4-C224-4AD7-AF24-25E5F576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B690441-A479-4282-B0B3-B673836E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9FF96-8E18-4EA5-BEE8-629B377370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1395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B23AB6CE-98F9-4C98-B3E5-7DB02FCD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208A0-7CF1-4E97-A607-DDEB268EFD40}" type="datetimeFigureOut">
              <a:rPr lang="ru-RU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7D399AB-AC94-4D7F-A2D5-337E204B7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2A69D31D-CCE2-444B-836D-2091C44A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644FC-89F6-4EAD-B587-931AF99856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42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EF1F-F33D-436E-8725-66900DE65B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50FA-DC55-4289-BADF-78DEFE828B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50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24E7F04-D968-4FFC-B2AE-EB7FC5C29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F9F9-B717-433F-99DA-86044C2CB5E8}" type="datetimeFigureOut">
              <a:rPr lang="ru-RU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3D9A20D-56AD-472B-B2F0-347DB565E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C91E15F-DED4-4E69-98CC-739D1CB3A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83186-7586-4A7A-9002-167D957C66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181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AE72FB5-FDD5-44F4-9F67-FB050DF3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0634E-4853-464A-91B4-19EB6A6344E9}" type="datetimeFigureOut">
              <a:rPr lang="ru-RU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3627C04-496E-40A0-AF5A-184F2EC6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539E390-E71C-43F4-980C-45845013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C3C1-F3B6-4A25-883F-E834527C88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9800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4A6C8-F7A1-4B59-A9B9-064F35A77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B191C-43D9-4F5F-B687-9271DEBA2786}" type="datetimeFigureOut">
              <a:rPr lang="ru-RU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4C5FD0-005B-4A32-969F-6D0856AB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B8BCD9-11D1-42B1-B487-A5F5AA28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E1317-DBC6-42A8-89DB-42888AF43C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5732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32FA39-E90D-4603-AF73-EACDEBE3C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296C8-8067-4510-904F-2C75091BC9F6}" type="datetimeFigureOut">
              <a:rPr lang="ru-RU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4058AA-DE0E-41AC-98D7-5B81E7BF8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39D6AC-65D2-4864-8D8F-9B87B436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C7362-7269-49DD-A6EC-2942AABA47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667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EF1F-F33D-436E-8725-66900DE65B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50FA-DC55-4289-BADF-78DEFE828B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2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EF1F-F33D-436E-8725-66900DE65B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50FA-DC55-4289-BADF-78DEFE828B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3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7.12.18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24416AC-0EA7-4D8A-AF10-6D19EB5CF6B6}" type="slidenum">
              <a:rPr lang="ru-RU" sz="1200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49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7.12.18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24416AC-0EA7-4D8A-AF10-6D19EB5CF6B6}" type="slidenum">
              <a:rPr lang="ru-RU" sz="1200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7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7.12.18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24416AC-0EA7-4D8A-AF10-6D19EB5CF6B6}" type="slidenum">
              <a:rPr lang="ru-RU" sz="1200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66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EF1F-F33D-436E-8725-66900DE65B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28.12.2018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650FA-DC55-4289-BADF-78DEFE828B8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5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7.12.18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C24416AC-0EA7-4D8A-AF10-6D19EB5CF6B6}" type="slidenum">
              <a:rPr lang="ru-RU" sz="1200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6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7.12.18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C24416AC-0EA7-4D8A-AF10-6D19EB5CF6B6}" type="slidenum">
              <a:rPr lang="ru-RU" sz="1200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74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DE8A149C-5315-4F4C-9B4E-12A37C1555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7171" name="Текст 2">
            <a:extLst>
              <a:ext uri="{FF2B5EF4-FFF2-40B4-BE49-F238E27FC236}">
                <a16:creationId xmlns:a16="http://schemas.microsoft.com/office/drawing/2014/main" id="{5095BF29-0403-4C9F-8908-36DE5C27F5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F5A1C2-B60B-4C1F-8FDA-4B670D8BE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8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E5D27AD-12AF-4A49-BF9F-0114125B3C01}" type="datetimeFigureOut">
              <a:rPr lang="ru-RU"/>
              <a:pPr>
                <a:defRPr/>
              </a:pPr>
              <a:t>28.12.2018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C32C7-2ECA-4FC7-B528-06B874041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8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DD72C2-0BB2-4A2D-A3BA-6B37B24C3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8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E8A40B-723A-442D-B75C-BE67061371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43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bfond10@mail.ru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szd1994@yandex.r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kszd.karelia.ru/contacts/feedback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oon2003@yandex.ru" TargetMode="External"/><Relationship Id="rId2" Type="http://schemas.openxmlformats.org/officeDocument/2006/relationships/hyperlink" Target="https://vk.com/igrovaj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s://vk.com/vordikarelia" TargetMode="External"/><Relationship Id="rId4" Type="http://schemas.openxmlformats.org/officeDocument/2006/relationships/hyperlink" Target="https://vk.com/club1766758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hyperlink" Target="https://yandex.ru/images/search?pos=1&amp;img_url=https://pptcloud3.ams3.digitaloceanspaces.com/slides/pics/004/423/163/original/Slide12.jpg?1513900911&amp;text=%D0%BE%D0%B1%D1%89%D0%B5%D1%81%D1%82%D0%B2%D0%B5%D0%BD%D0%BD%D0%BE+-+%D0%B3%D0%BE%D1%81%D1%83%D0%B4%D0%B0%D1%80%D1%81%D1%82%D0%B2%D0%B5%D0%BD%D0%BD%D0%B0%D1%8F+%D0%BF%D0%BE%D0%B4%D0%B4%D0%B5%D1%80%D0%B6%D0%BA%D0%B0+%D1%81%D0%B5%D0%BC%D0%B5%D0%B9+%D1%81+%D0%B4%D0%B5%D1%82%D1%8C%D0%BC%D0%B8&amp;rpt=simage&amp;lr=18&amp;source=wiz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0.png"/><Relationship Id="rId4" Type="http://schemas.openxmlformats.org/officeDocument/2006/relationships/image" Target="../media/image28.jpeg"/><Relationship Id="rId9" Type="http://schemas.openxmlformats.org/officeDocument/2006/relationships/hyperlink" Target="http://kroo-vozrozhdenie.ru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videos-93577516?z=video-48613829_456245066/club93577516/pl_-93577516_-2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hyperlink" Target="http://kiro-karelia.ru/activity/roda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hyperlink" Target="mailto:karelia.nra@mail.ru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vk.com/karelia_nr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188640" y="188640"/>
            <a:ext cx="8701920" cy="57528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CustomShape 2"/>
          <p:cNvSpPr/>
          <p:nvPr/>
        </p:nvSpPr>
        <p:spPr>
          <a:xfrm>
            <a:off x="125280" y="908640"/>
            <a:ext cx="8764920" cy="33192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CustomShape 3"/>
          <p:cNvSpPr/>
          <p:nvPr/>
        </p:nvSpPr>
        <p:spPr>
          <a:xfrm>
            <a:off x="6519960" y="6385320"/>
            <a:ext cx="2603520" cy="301680"/>
          </a:xfrm>
          <a:prstGeom prst="rect">
            <a:avLst/>
          </a:prstGeom>
          <a:noFill/>
          <a:ln>
            <a:noFill/>
          </a:ln>
        </p:spPr>
      </p:sp>
      <p:pic>
        <p:nvPicPr>
          <p:cNvPr id="11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3640" y="116640"/>
            <a:ext cx="8655840" cy="662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>
            <a:extLst>
              <a:ext uri="{FF2B5EF4-FFF2-40B4-BE49-F238E27FC236}">
                <a16:creationId xmlns:a16="http://schemas.microsoft.com/office/drawing/2014/main" id="{3AF8A9F7-58CF-4CEF-8C12-2E7B8F3D2671}"/>
              </a:ext>
            </a:extLst>
          </p:cNvPr>
          <p:cNvGrpSpPr>
            <a:grpSpLocks/>
          </p:cNvGrpSpPr>
          <p:nvPr/>
        </p:nvGrpSpPr>
        <p:grpSpPr bwMode="auto">
          <a:xfrm>
            <a:off x="0" y="869156"/>
            <a:ext cx="9139238" cy="738188"/>
            <a:chOff x="0" y="8"/>
            <a:chExt cx="5757" cy="465"/>
          </a:xfrm>
        </p:grpSpPr>
        <p:pic>
          <p:nvPicPr>
            <p:cNvPr id="9227" name="Picture 3">
              <a:extLst>
                <a:ext uri="{FF2B5EF4-FFF2-40B4-BE49-F238E27FC236}">
                  <a16:creationId xmlns:a16="http://schemas.microsoft.com/office/drawing/2014/main" id="{EC0F897B-6B34-4C95-B337-9926BB3FB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"/>
              <a:ext cx="5757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28" name="Text Box 4">
              <a:extLst>
                <a:ext uri="{FF2B5EF4-FFF2-40B4-BE49-F238E27FC236}">
                  <a16:creationId xmlns:a16="http://schemas.microsoft.com/office/drawing/2014/main" id="{00D343EF-D0CF-4A32-B23E-573058F6B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"/>
              <a:ext cx="5757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algn="just" eaLnBrk="1" hangingPunct="1">
                <a:buClrTx/>
                <a:buFontTx/>
                <a:buNone/>
              </a:pPr>
              <a:r>
                <a:rPr lang="ru-RU" altLang="ru-RU" sz="1000" b="1" dirty="0">
                  <a:solidFill>
                    <a:srgbClr val="002060"/>
                  </a:solidFill>
                  <a:latin typeface="Calibri" panose="020F0502020204030204" pitchFamily="34" charset="0"/>
                  <a:cs typeface="Tahoma" panose="020B0604030504040204" pitchFamily="34" charset="0"/>
                </a:rPr>
                <a:t>                             </a:t>
              </a:r>
              <a:r>
                <a:rPr lang="ru-RU" altLang="ru-RU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 социальной защиты </a:t>
              </a:r>
            </a:p>
            <a:p>
              <a:pPr algn="just" eaLnBrk="1" hangingPunct="1">
                <a:buClrTx/>
                <a:buFontTx/>
                <a:buNone/>
              </a:pPr>
              <a:r>
                <a:rPr lang="ru-RU" altLang="ru-RU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Республики Карелия</a:t>
              </a:r>
            </a:p>
          </p:txBody>
        </p:sp>
      </p:grpSp>
      <p:pic>
        <p:nvPicPr>
          <p:cNvPr id="9219" name="Picture 5">
            <a:extLst>
              <a:ext uri="{FF2B5EF4-FFF2-40B4-BE49-F238E27FC236}">
                <a16:creationId xmlns:a16="http://schemas.microsoft.com/office/drawing/2014/main" id="{9AEB39C4-E3F6-479E-A5EF-91C3D90B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824027"/>
            <a:ext cx="576263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Box 8">
            <a:extLst>
              <a:ext uri="{FF2B5EF4-FFF2-40B4-BE49-F238E27FC236}">
                <a16:creationId xmlns:a16="http://schemas.microsoft.com/office/drawing/2014/main" id="{5E1D639F-D09C-4CC6-81FE-BB738D7F8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4" y="1524795"/>
            <a:ext cx="90312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10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численности детей, оставшихся без попечения родителей</a:t>
            </a:r>
          </a:p>
          <a:p>
            <a:pPr algn="ctr"/>
            <a:r>
              <a:rPr lang="ru-RU" altLang="ru-RU" sz="210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семейных форм замещающего воспитания</a:t>
            </a:r>
          </a:p>
        </p:txBody>
      </p:sp>
      <p:sp>
        <p:nvSpPr>
          <p:cNvPr id="9221" name="Стрелка вниз 10">
            <a:extLst>
              <a:ext uri="{FF2B5EF4-FFF2-40B4-BE49-F238E27FC236}">
                <a16:creationId xmlns:a16="http://schemas.microsoft.com/office/drawing/2014/main" id="{D042520E-9442-433C-9287-48C07A489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925" y="2262982"/>
            <a:ext cx="342900" cy="517525"/>
          </a:xfrm>
          <a:prstGeom prst="downArrow">
            <a:avLst>
              <a:gd name="adj1" fmla="val 50000"/>
              <a:gd name="adj2" fmla="val 50106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9222" name="TextBox 11">
            <a:extLst>
              <a:ext uri="{FF2B5EF4-FFF2-40B4-BE49-F238E27FC236}">
                <a16:creationId xmlns:a16="http://schemas.microsoft.com/office/drawing/2014/main" id="{B2FCC8DC-5471-48E6-AE5A-30E4ED3A0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09070"/>
            <a:ext cx="8459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Закрыты три стационарных отделения</a:t>
            </a:r>
            <a:r>
              <a:rPr lang="ru-RU" altLang="ru-RU" sz="240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223" name="TextBox 12">
            <a:extLst>
              <a:ext uri="{FF2B5EF4-FFF2-40B4-BE49-F238E27FC236}">
                <a16:creationId xmlns:a16="http://schemas.microsoft.com/office/drawing/2014/main" id="{253E0F69-B740-4BA1-ABC2-8B54BB92F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3486944"/>
            <a:ext cx="7586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СО РК «Центр помощи детям, № 4» </a:t>
            </a:r>
          </a:p>
          <a:p>
            <a:r>
              <a:rPr lang="ru-RU" altLang="ru-RU" sz="200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(пгт. Пяозерский Лоухского района)  - </a:t>
            </a:r>
            <a:r>
              <a:rPr lang="ru-RU" altLang="ru-RU" sz="2000" b="1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мест</a:t>
            </a:r>
          </a:p>
          <a:p>
            <a:endParaRPr lang="ru-RU" altLang="ru-RU" sz="2000">
              <a:solidFill>
                <a:srgbClr val="1919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СО РК «Центр помощи детям, № 8» </a:t>
            </a:r>
          </a:p>
          <a:p>
            <a:r>
              <a:rPr lang="ru-RU" altLang="ru-RU" sz="200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(с. Вешкелица Суоярвского района) – </a:t>
            </a:r>
            <a:r>
              <a:rPr lang="ru-RU" altLang="ru-RU" sz="2000" b="1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места</a:t>
            </a:r>
          </a:p>
          <a:p>
            <a:endParaRPr lang="ru-RU" altLang="ru-RU" sz="2000">
              <a:solidFill>
                <a:srgbClr val="1919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СО РК «Центр помощи детям, № 3» (пгт. Калевала) – </a:t>
            </a:r>
            <a:r>
              <a:rPr lang="ru-RU" altLang="ru-RU" sz="2000" b="1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мест</a:t>
            </a:r>
          </a:p>
        </p:txBody>
      </p:sp>
      <p:grpSp>
        <p:nvGrpSpPr>
          <p:cNvPr id="9224" name="Группа 17">
            <a:extLst>
              <a:ext uri="{FF2B5EF4-FFF2-40B4-BE49-F238E27FC236}">
                <a16:creationId xmlns:a16="http://schemas.microsoft.com/office/drawing/2014/main" id="{5610C089-674C-4260-9BAD-B1C504E06CEF}"/>
              </a:ext>
            </a:extLst>
          </p:cNvPr>
          <p:cNvGrpSpPr>
            <a:grpSpLocks/>
          </p:cNvGrpSpPr>
          <p:nvPr/>
        </p:nvGrpSpPr>
        <p:grpSpPr bwMode="auto">
          <a:xfrm rot="21129868">
            <a:off x="2201863" y="3123406"/>
            <a:ext cx="5040312" cy="2546350"/>
            <a:chOff x="1877424" y="2208575"/>
            <a:chExt cx="5040560" cy="2546510"/>
          </a:xfrm>
        </p:grpSpPr>
        <p:cxnSp>
          <p:nvCxnSpPr>
            <p:cNvPr id="9225" name="Прямая соединительная линия 14">
              <a:extLst>
                <a:ext uri="{FF2B5EF4-FFF2-40B4-BE49-F238E27FC236}">
                  <a16:creationId xmlns:a16="http://schemas.microsoft.com/office/drawing/2014/main" id="{7FB415D8-FDB2-42BF-865D-EE8B17249D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77424" y="2208575"/>
              <a:ext cx="5040560" cy="2546510"/>
            </a:xfrm>
            <a:prstGeom prst="line">
              <a:avLst/>
            </a:prstGeom>
            <a:noFill/>
            <a:ln w="523875" algn="ctr">
              <a:solidFill>
                <a:srgbClr val="0070C0">
                  <a:alpha val="34901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226" name="TextBox 15">
              <a:extLst>
                <a:ext uri="{FF2B5EF4-FFF2-40B4-BE49-F238E27FC236}">
                  <a16:creationId xmlns:a16="http://schemas.microsoft.com/office/drawing/2014/main" id="{F069415B-E4EE-48A4-912E-51FEB96B2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54340">
              <a:off x="2900836" y="3297518"/>
              <a:ext cx="3213258" cy="531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altLang="ru-RU" sz="2800" b="1">
                  <a:solidFill>
                    <a:srgbClr val="2D2DB9"/>
                  </a:solidFill>
                </a:rPr>
                <a:t>З А К Р Ы Т Ы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DBA7C76-85DA-4AE7-9DF4-C68EC119DF71}"/>
              </a:ext>
            </a:extLst>
          </p:cNvPr>
          <p:cNvSpPr txBox="1"/>
          <p:nvPr/>
        </p:nvSpPr>
        <p:spPr>
          <a:xfrm>
            <a:off x="92076" y="58056"/>
            <a:ext cx="8943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rgbClr val="385623"/>
                </a:solidFill>
                <a:ea typeface="Calibri"/>
              </a:rPr>
              <a:t>Вебинар «Мудрость воспитания сердцем:  </a:t>
            </a:r>
            <a:endParaRPr lang="ru-RU" sz="1600" dirty="0"/>
          </a:p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rgbClr val="C00000"/>
                </a:solidFill>
                <a:ea typeface="Calibri"/>
              </a:rPr>
              <a:t>родитель – родителю» </a:t>
            </a:r>
            <a:endParaRPr lang="ru-RU" sz="1600" dirty="0"/>
          </a:p>
        </p:txBody>
      </p:sp>
      <p:sp>
        <p:nvSpPr>
          <p:cNvPr id="14" name="CustomShape 3">
            <a:extLst>
              <a:ext uri="{FF2B5EF4-FFF2-40B4-BE49-F238E27FC236}">
                <a16:creationId xmlns:a16="http://schemas.microsoft.com/office/drawing/2014/main" id="{34CC3D35-43EF-4203-81EA-7036466D8739}"/>
              </a:ext>
            </a:extLst>
          </p:cNvPr>
          <p:cNvSpPr/>
          <p:nvPr/>
        </p:nvSpPr>
        <p:spPr>
          <a:xfrm>
            <a:off x="6538680" y="6554520"/>
            <a:ext cx="2605320" cy="30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Минина В.В.19.12.2018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Прямоугольник 7">
            <a:extLst>
              <a:ext uri="{FF2B5EF4-FFF2-40B4-BE49-F238E27FC236}">
                <a16:creationId xmlns:a16="http://schemas.microsoft.com/office/drawing/2014/main" id="{C5D82EA3-4DCD-44EA-BD9B-04B041FD5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8" y="1583531"/>
            <a:ext cx="8640762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190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 направлением деятельности Центров помощи детям является деинституционализация детей (вывод детей из учреждений) путем профилактики семейного неблагополучия и развития  форм замещающего семейного воспитания</a:t>
            </a:r>
            <a:r>
              <a:rPr lang="en-US" altLang="ru-RU" sz="190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900">
              <a:solidFill>
                <a:srgbClr val="1919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900">
              <a:solidFill>
                <a:srgbClr val="1919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190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данной работы во многом зависит от социальной активности и участия в процессе общественности.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altLang="ru-RU" sz="1900">
              <a:solidFill>
                <a:srgbClr val="1919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190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организации активно участвуют в деятельности в интересах семей с детьми  в партнерстве с государственными структурами  в рамках проектной деятельности.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altLang="ru-RU" sz="1900">
              <a:solidFill>
                <a:srgbClr val="1919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1900" b="1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жизни  семей с детьми возможно только совместными усилиями органов власти, общественных организаций и семейного сообщества.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altLang="ru-RU">
              <a:solidFill>
                <a:srgbClr val="19195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5D138-1F0A-42C3-8E3F-C299040BA4AE}"/>
              </a:ext>
            </a:extLst>
          </p:cNvPr>
          <p:cNvSpPr txBox="1"/>
          <p:nvPr/>
        </p:nvSpPr>
        <p:spPr>
          <a:xfrm>
            <a:off x="92076" y="58056"/>
            <a:ext cx="8943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rgbClr val="385623"/>
                </a:solidFill>
                <a:ea typeface="Calibri"/>
              </a:rPr>
              <a:t>Вебинар «Мудрость воспитания сердцем:  </a:t>
            </a:r>
            <a:endParaRPr lang="ru-RU" sz="1600" dirty="0"/>
          </a:p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rgbClr val="C00000"/>
                </a:solidFill>
                <a:ea typeface="Calibri"/>
              </a:rPr>
              <a:t>родитель – родителю» </a:t>
            </a:r>
            <a:endParaRPr lang="ru-RU" sz="1600" dirty="0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36A230D9-1EC1-48CA-8DBA-0D036E373E31}"/>
              </a:ext>
            </a:extLst>
          </p:cNvPr>
          <p:cNvSpPr/>
          <p:nvPr/>
        </p:nvSpPr>
        <p:spPr>
          <a:xfrm>
            <a:off x="6538680" y="6554520"/>
            <a:ext cx="2605320" cy="30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Минина В.В.19.12.2018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9D384C-64E6-4457-A507-2A5FF2066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" y="857670"/>
            <a:ext cx="9138696" cy="786452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EA2915AF-7CC9-47D9-B280-25E359DE3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42" y="867569"/>
            <a:ext cx="576263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187820" y="2176264"/>
            <a:ext cx="6768360" cy="70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ru-RU" b="1" i="1" dirty="0">
                <a:solidFill>
                  <a:srgbClr val="002060"/>
                </a:solidFill>
                <a:latin typeface="Arial"/>
              </a:rPr>
              <a:t>Карельский региональный благотворительный фонд «Материнское Сердце»</a:t>
            </a:r>
            <a:endParaRPr b="1" i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419040" y="3399004"/>
            <a:ext cx="8435160" cy="9790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ru-RU" sz="2800" b="1" dirty="0">
                <a:solidFill>
                  <a:srgbClr val="31859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Тема: от личного опыта – к поддержке других</a:t>
            </a:r>
          </a:p>
          <a:p>
            <a:pPr algn="ctr">
              <a:lnSpc>
                <a:spcPct val="107000"/>
              </a:lnSpc>
            </a:pPr>
            <a:r>
              <a:rPr lang="ru-RU" sz="2400" dirty="0">
                <a:solidFill>
                  <a:srgbClr val="FC9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Семья – семье. Опыт работы. Перспективы</a:t>
            </a:r>
            <a:endParaRPr dirty="0">
              <a:solidFill>
                <a:srgbClr val="FC92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</a:pPr>
            <a:r>
              <a:rPr lang="ru-RU" sz="1600" b="1" i="1" dirty="0">
                <a:solidFill>
                  <a:srgbClr val="002060"/>
                </a:solidFill>
                <a:latin typeface="Arial"/>
                <a:ea typeface="Calibri"/>
              </a:rPr>
              <a:t>  </a:t>
            </a:r>
            <a:endParaRPr dirty="0"/>
          </a:p>
        </p:txBody>
      </p:sp>
      <p:sp>
        <p:nvSpPr>
          <p:cNvPr id="92" name="CustomShape 3"/>
          <p:cNvSpPr/>
          <p:nvPr/>
        </p:nvSpPr>
        <p:spPr>
          <a:xfrm>
            <a:off x="2230586" y="5292431"/>
            <a:ext cx="6650509" cy="9790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i="1" dirty="0">
                <a:solidFill>
                  <a:srgbClr val="002060"/>
                </a:solidFill>
                <a:latin typeface="Arial"/>
              </a:rPr>
              <a:t>Эксперт: Звягина Ольга Михайловна, </a:t>
            </a:r>
            <a:r>
              <a:rPr lang="ru-RU" b="1" i="1" dirty="0" err="1">
                <a:solidFill>
                  <a:srgbClr val="002060"/>
                </a:solidFill>
                <a:latin typeface="Arial"/>
              </a:rPr>
              <a:t>к.п.н</a:t>
            </a:r>
            <a:r>
              <a:rPr lang="ru-RU" b="1" i="1" dirty="0">
                <a:solidFill>
                  <a:srgbClr val="002060"/>
                </a:solidFill>
                <a:latin typeface="Arial"/>
              </a:rPr>
              <a:t>., методист  ГУ СО РК «Возрождение», методист проекта «Семья- Семье» КРБФ «Материнское сердце»</a:t>
            </a:r>
            <a:endParaRPr dirty="0"/>
          </a:p>
        </p:txBody>
      </p:sp>
      <p:sp>
        <p:nvSpPr>
          <p:cNvPr id="93" name="CustomShape 4"/>
          <p:cNvSpPr/>
          <p:nvPr/>
        </p:nvSpPr>
        <p:spPr>
          <a:xfrm>
            <a:off x="1763640" y="6324480"/>
            <a:ext cx="5382360" cy="301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ru-RU" sz="1300" i="1" dirty="0">
                <a:solidFill>
                  <a:srgbClr val="002060"/>
                </a:solidFill>
                <a:latin typeface="Arial"/>
                <a:ea typeface="Calibri"/>
              </a:rPr>
              <a:t>Республика Карелия, г. Петрозаводск, 19 декабря 2018 года</a:t>
            </a:r>
            <a:endParaRPr dirty="0"/>
          </a:p>
        </p:txBody>
      </p:sp>
      <p:sp>
        <p:nvSpPr>
          <p:cNvPr id="94" name="CustomShape 5"/>
          <p:cNvSpPr/>
          <p:nvPr/>
        </p:nvSpPr>
        <p:spPr>
          <a:xfrm>
            <a:off x="188640" y="221760"/>
            <a:ext cx="8766720" cy="70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385623"/>
                </a:solidFill>
                <a:latin typeface="Arial"/>
                <a:ea typeface="Calibri"/>
              </a:rPr>
              <a:t>Вебинар «Мудрость воспитания сердцем: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FF0000"/>
                </a:solidFill>
                <a:latin typeface="Arial"/>
                <a:ea typeface="Calibri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/>
                <a:ea typeface="Calibri"/>
              </a:rPr>
              <a:t>родитель – родителю» </a:t>
            </a:r>
            <a:endParaRPr dirty="0"/>
          </a:p>
        </p:txBody>
      </p:sp>
      <p:sp>
        <p:nvSpPr>
          <p:cNvPr id="95" name="CustomShape 6"/>
          <p:cNvSpPr/>
          <p:nvPr/>
        </p:nvSpPr>
        <p:spPr>
          <a:xfrm>
            <a:off x="1187821" y="1059596"/>
            <a:ext cx="7956180" cy="77675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7000"/>
              </a:lnSpc>
            </a:pPr>
            <a:r>
              <a:rPr lang="ru-RU" sz="1400" b="1" i="1" dirty="0">
                <a:solidFill>
                  <a:srgbClr val="FC9204"/>
                </a:solidFill>
                <a:latin typeface="Arial"/>
                <a:ea typeface="Calibri"/>
              </a:rPr>
              <a:t>Если тебе понадобится рука помощи, знай — она у тебя есть — твоя собственная. Когда ты станешь старше, ты поймёшь, что у тебя две руки: одна, чтобы помогать себе, другая, чтобы помогать другим.  Одри </a:t>
            </a:r>
            <a:r>
              <a:rPr lang="ru-RU" sz="1400" b="1" i="1" dirty="0" err="1">
                <a:solidFill>
                  <a:srgbClr val="FC9204"/>
                </a:solidFill>
                <a:latin typeface="Arial"/>
                <a:ea typeface="Calibri"/>
              </a:rPr>
              <a:t>Хепбер</a:t>
            </a:r>
            <a:r>
              <a:rPr lang="ru-RU" sz="1400" b="1" i="1" dirty="0">
                <a:solidFill>
                  <a:srgbClr val="FC9204"/>
                </a:solidFill>
                <a:latin typeface="Arial"/>
                <a:ea typeface="Calibri"/>
              </a:rPr>
              <a:t>, актриса</a:t>
            </a:r>
            <a:endParaRPr b="1" dirty="0">
              <a:solidFill>
                <a:srgbClr val="FC92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6871651"/>
              </p:ext>
            </p:extLst>
          </p:nvPr>
        </p:nvGraphicFramePr>
        <p:xfrm>
          <a:off x="430213" y="709613"/>
          <a:ext cx="8713787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4849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rgbClr val="385623"/>
                </a:solidFill>
                <a:ea typeface="Calibri"/>
              </a:rPr>
              <a:t>Вебинар «Мудрость воспитания сердцем:  </a:t>
            </a:r>
            <a:endParaRPr lang="ru-RU" sz="1600" dirty="0"/>
          </a:p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rgbClr val="C00000"/>
                </a:solidFill>
                <a:ea typeface="Calibri"/>
              </a:rPr>
              <a:t>родитель – родителю» </a:t>
            </a:r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0898C3-C0E6-47A0-B745-5D750A842AD4}"/>
              </a:ext>
            </a:extLst>
          </p:cNvPr>
          <p:cNvSpPr txBox="1"/>
          <p:nvPr/>
        </p:nvSpPr>
        <p:spPr>
          <a:xfrm>
            <a:off x="3724275" y="196562"/>
            <a:ext cx="54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7 шагов к Успеху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. Поддержка ребенка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00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188640" y="188640"/>
            <a:ext cx="8703720" cy="57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>
                <a:solidFill>
                  <a:srgbClr val="385623"/>
                </a:solidFill>
                <a:latin typeface="Arial"/>
                <a:ea typeface="Calibri"/>
              </a:rPr>
              <a:t>Вебинар «Мудрость воспитания сердцем: 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 b="1">
                <a:solidFill>
                  <a:srgbClr val="C00000"/>
                </a:solidFill>
                <a:latin typeface="Arial"/>
                <a:ea typeface="Calibri"/>
              </a:rPr>
              <a:t>Родитель – родителю» </a:t>
            </a:r>
            <a:endParaRPr/>
          </a:p>
        </p:txBody>
      </p:sp>
      <p:sp>
        <p:nvSpPr>
          <p:cNvPr id="100" name="CustomShape 2"/>
          <p:cNvSpPr/>
          <p:nvPr/>
        </p:nvSpPr>
        <p:spPr>
          <a:xfrm>
            <a:off x="194555" y="1047190"/>
            <a:ext cx="8766720" cy="333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rgbClr val="31859C"/>
                </a:solidFill>
                <a:latin typeface="Arial"/>
                <a:ea typeface="Calibri"/>
              </a:rPr>
              <a:t>Реквизиты и приглашение к сотрудничеству</a:t>
            </a:r>
          </a:p>
          <a:p>
            <a:pPr marL="68580" indent="0" algn="ctr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68580" indent="0" algn="ctr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6858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Благотворительный фонд "Материнское сердце"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  <a:p>
            <a:pPr marL="6858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Республика Карелия, г. Петрозаводск, ул.Горького,25 </a:t>
            </a:r>
          </a:p>
          <a:p>
            <a:pPr marL="6858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(Гоголевский центр, 4 этаж, оф. 38)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Телефон: (8142) 59-35-05. </a:t>
            </a:r>
          </a:p>
          <a:p>
            <a:pPr marL="6858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68580" indent="0" algn="ctr">
              <a:buNone/>
            </a:pPr>
            <a:r>
              <a:rPr lang="ru-RU" dirty="0" err="1"/>
              <a:t>Email</a:t>
            </a:r>
            <a:r>
              <a:rPr lang="ru-RU" dirty="0"/>
              <a:t>:    </a:t>
            </a:r>
            <a:r>
              <a:rPr lang="ru-RU" dirty="0">
                <a:hlinkClick r:id="rId2"/>
              </a:rPr>
              <a:t>bfond10@mail.ru</a:t>
            </a:r>
            <a:r>
              <a:rPr lang="ru-RU" dirty="0"/>
              <a:t>  </a:t>
            </a:r>
          </a:p>
          <a:p>
            <a:pPr marL="68580" indent="0" algn="ctr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52" y="4478023"/>
            <a:ext cx="2910775" cy="160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2"/>
          <p:cNvSpPr/>
          <p:nvPr/>
        </p:nvSpPr>
        <p:spPr>
          <a:xfrm>
            <a:off x="419040" y="3384463"/>
            <a:ext cx="4777074" cy="14342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Arial"/>
                <a:ea typeface="Calibri"/>
              </a:rPr>
              <a:t>Тема: от единичной поддержки - к регулярной поддержке</a:t>
            </a:r>
          </a:p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 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1385454" y="5292431"/>
            <a:ext cx="7495641" cy="9790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0"/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Эксперт: Юнилайнен Олег Викторович</a:t>
            </a:r>
            <a:r>
              <a:rPr lang="ru-RU" b="1" i="1" dirty="0">
                <a:solidFill>
                  <a:srgbClr val="002060"/>
                </a:solidFill>
              </a:rPr>
              <a:t>, председатель Региональной общественной организации «Карельский союз защиты детей»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1763640" y="6324480"/>
            <a:ext cx="5382360" cy="301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Республика Карелия, г. Петрозаводск, 19 декабря 2018 года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4" name="CustomShape 5"/>
          <p:cNvSpPr/>
          <p:nvPr/>
        </p:nvSpPr>
        <p:spPr>
          <a:xfrm>
            <a:off x="188640" y="221760"/>
            <a:ext cx="8766720" cy="70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/>
                <a:ea typeface="Calibri"/>
              </a:rPr>
              <a:t>Вебинар «Мудрость воспитания сердцем: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/>
              </a:rPr>
              <a:t>родитель – родителю»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DC4BB6-A558-47B8-8B99-1B2FDC281854}"/>
              </a:ext>
            </a:extLst>
          </p:cNvPr>
          <p:cNvSpPr/>
          <p:nvPr/>
        </p:nvSpPr>
        <p:spPr>
          <a:xfrm>
            <a:off x="2830286" y="1156697"/>
            <a:ext cx="5493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i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«Чтобы помочь другому человеку, не обязательно быть сильным и богатым, -</a:t>
            </a:r>
            <a:r>
              <a:rPr lang="ru-RU" sz="14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sz="1400" b="1" i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достаточно быть добрым</a:t>
            </a:r>
            <a:r>
              <a:rPr lang="ru-RU" sz="14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»,</a:t>
            </a:r>
            <a:r>
              <a:rPr lang="ru-RU" sz="1400" b="1" i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Симеон Аф</a:t>
            </a:r>
            <a:r>
              <a:rPr lang="ru-RU" sz="14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о</a:t>
            </a:r>
            <a:r>
              <a:rPr lang="ru-RU" sz="1400" b="1" i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нский, монах</a:t>
            </a:r>
            <a:endParaRPr lang="ru-RU" sz="1400" b="1" kern="5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D4B20F-5C54-4052-AA02-ED0F4DCEF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66" y="3437330"/>
            <a:ext cx="2924175" cy="12382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747C83-370C-428C-A3E2-540F5DCD4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25" y="1914654"/>
            <a:ext cx="4539550" cy="126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558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2"/>
          <p:cNvSpPr/>
          <p:nvPr/>
        </p:nvSpPr>
        <p:spPr>
          <a:xfrm>
            <a:off x="87084" y="1914654"/>
            <a:ext cx="8955360" cy="5232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Arial"/>
                <a:ea typeface="Calibri"/>
              </a:rPr>
              <a:t>Тема: от единичной поддержки - к регулярной поддержке</a:t>
            </a:r>
          </a:p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 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6357257" y="6555627"/>
            <a:ext cx="2786743" cy="22997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Юнилайнен О.В., 19.12.2018 </a:t>
            </a:r>
            <a:endParaRPr kumimoji="0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4" name="CustomShape 5"/>
          <p:cNvSpPr/>
          <p:nvPr/>
        </p:nvSpPr>
        <p:spPr>
          <a:xfrm>
            <a:off x="188640" y="221760"/>
            <a:ext cx="8766720" cy="70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/>
                <a:ea typeface="Calibri"/>
              </a:rPr>
              <a:t>Вебинар «Мудрость воспитания сердцем: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/>
              </a:rPr>
              <a:t>родитель – родителю»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DC4BB6-A558-47B8-8B99-1B2FDC281854}"/>
              </a:ext>
            </a:extLst>
          </p:cNvPr>
          <p:cNvSpPr/>
          <p:nvPr/>
        </p:nvSpPr>
        <p:spPr>
          <a:xfrm>
            <a:off x="2830286" y="1156697"/>
            <a:ext cx="5493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i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«Чтобы помочь другому человеку, не обязательно быть сильным и богатым, -</a:t>
            </a:r>
            <a:r>
              <a:rPr lang="ru-RU" sz="14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sz="1400" b="1" i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достаточно быть добрым</a:t>
            </a:r>
            <a:r>
              <a:rPr lang="ru-RU" sz="14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»,</a:t>
            </a:r>
            <a:r>
              <a:rPr lang="ru-RU" sz="1400" b="1" i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Симеон Аф</a:t>
            </a:r>
            <a:r>
              <a:rPr lang="ru-RU" sz="1400" b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о</a:t>
            </a:r>
            <a:r>
              <a:rPr lang="ru-RU" sz="1400" b="1" i="1" kern="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нский, монах</a:t>
            </a:r>
            <a:endParaRPr lang="ru-RU" sz="1400" b="1" kern="5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747C83-370C-428C-A3E2-540F5DCD4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785006"/>
            <a:ext cx="2676175" cy="74338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82792A-2B5B-4BCA-8314-5EA5A97F3080}"/>
              </a:ext>
            </a:extLst>
          </p:cNvPr>
          <p:cNvSpPr/>
          <p:nvPr/>
        </p:nvSpPr>
        <p:spPr>
          <a:xfrm>
            <a:off x="123372" y="2437874"/>
            <a:ext cx="5181600" cy="4411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Переходя на регулярную семейную поддержку и помощь важно помнить: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Семейная помощь, поддержка, консультирование – очень деликатная тема.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Решение жизненных задач  каждым человеком -  индивидуальная история, индивидуальное сопровождение.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Работа по сопровождению семей – постоянный поиск индивидуальных технологий для раскрытия потенциала коммуницирования.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Рождение доверия тех, кому помогают, к тем, кто помогает - неторопливое рождение  нового качества отношений.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Любому ребёнку всегда лучше в семье, где есть безопасность и любовь.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Благотворительность  - неотъемлемая часть поддержки семьи и детей.</a:t>
            </a:r>
          </a:p>
        </p:txBody>
      </p:sp>
      <p:pic>
        <p:nvPicPr>
          <p:cNvPr id="307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912D898B-CEB5-4F32-AE43-2D197F76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72" y="2437874"/>
            <a:ext cx="3722914" cy="37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1774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3"/>
          <p:cNvSpPr/>
          <p:nvPr/>
        </p:nvSpPr>
        <p:spPr>
          <a:xfrm>
            <a:off x="1385454" y="5292431"/>
            <a:ext cx="7495641" cy="9790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0"/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Руководитель: Юнилайнен Олег Викторович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1763640" y="6324480"/>
            <a:ext cx="5382360" cy="301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Республика Карелия, г. Петрозаводск, 19 декабря 2018 года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4" name="CustomShape 5"/>
          <p:cNvSpPr/>
          <p:nvPr/>
        </p:nvSpPr>
        <p:spPr>
          <a:xfrm>
            <a:off x="188640" y="221760"/>
            <a:ext cx="8766720" cy="70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/>
                <a:ea typeface="Calibri"/>
              </a:rPr>
              <a:t>Вебинар «Мудрость воспитания сердцем: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/>
              </a:rPr>
              <a:t>родитель – родителю»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747C83-370C-428C-A3E2-540F5DCD4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0" y="978936"/>
            <a:ext cx="4539550" cy="126098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24770C-27EA-4240-B1E4-70469708A8B8}"/>
              </a:ext>
            </a:extLst>
          </p:cNvPr>
          <p:cNvSpPr/>
          <p:nvPr/>
        </p:nvSpPr>
        <p:spPr>
          <a:xfrm>
            <a:off x="450767" y="2611120"/>
            <a:ext cx="82424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общественная организация</a:t>
            </a:r>
          </a:p>
          <a:p>
            <a:pPr lvl="0" algn="ctr"/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«Карельский союз защиты детей»</a:t>
            </a:r>
          </a:p>
          <a:p>
            <a:pPr lvl="0" algn="ctr"/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Психологическая помощь и поддержка молодежи и семей с детьми </a:t>
            </a:r>
          </a:p>
          <a:p>
            <a:pPr lvl="0" algn="ctr"/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решении трудных жизненных задач</a:t>
            </a:r>
          </a:p>
          <a:p>
            <a:pPr lvl="0" algn="ctr"/>
            <a:endParaRPr lang="ru-RU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Адрес:</a:t>
            </a:r>
            <a:r>
              <a:rPr lang="ru-RU" dirty="0">
                <a:solidFill>
                  <a:srgbClr val="002060"/>
                </a:solidFill>
              </a:rPr>
              <a:t> г. Петрозаводск, пр. Ленина 22А</a:t>
            </a:r>
          </a:p>
          <a:p>
            <a:r>
              <a:rPr lang="ru-RU" b="1" dirty="0">
                <a:solidFill>
                  <a:srgbClr val="002060"/>
                </a:solidFill>
              </a:rPr>
              <a:t>Телефон:</a:t>
            </a:r>
            <a:r>
              <a:rPr lang="ru-RU" dirty="0"/>
              <a:t> </a:t>
            </a:r>
            <a:r>
              <a:rPr lang="ru-RU" dirty="0">
                <a:solidFill>
                  <a:srgbClr val="002060"/>
                </a:solidFill>
              </a:rPr>
              <a:t>76-10-85</a:t>
            </a:r>
          </a:p>
          <a:p>
            <a:r>
              <a:rPr lang="ru-RU" b="1" dirty="0">
                <a:solidFill>
                  <a:srgbClr val="002060"/>
                </a:solidFill>
              </a:rPr>
              <a:t>E-mail:</a:t>
            </a:r>
            <a:r>
              <a:rPr lang="ru-RU" dirty="0"/>
              <a:t> </a:t>
            </a:r>
            <a:r>
              <a:rPr lang="ru-RU" u="sng" dirty="0">
                <a:hlinkClick r:id="rId3"/>
              </a:rPr>
              <a:t>kszd1994@yandex.ru</a:t>
            </a:r>
            <a:r>
              <a:rPr lang="ru-RU" u="sng" dirty="0"/>
              <a:t>, </a:t>
            </a:r>
            <a:r>
              <a:rPr lang="ru-RU" b="1" dirty="0">
                <a:solidFill>
                  <a:srgbClr val="002060"/>
                </a:solidFill>
              </a:rPr>
              <a:t>Сайт</a:t>
            </a:r>
            <a:r>
              <a:rPr lang="ru-RU" u="sng" dirty="0"/>
              <a:t> </a:t>
            </a:r>
            <a:r>
              <a:rPr lang="en-US" u="sng" dirty="0">
                <a:hlinkClick r:id="rId4"/>
              </a:rPr>
              <a:t>http://kszd.karelia.ru/contacts/feedback/</a:t>
            </a:r>
            <a:endParaRPr lang="ru-RU" u="sng" dirty="0"/>
          </a:p>
          <a:p>
            <a:endParaRPr lang="ru-RU" u="sng" dirty="0"/>
          </a:p>
          <a:p>
            <a:endParaRPr lang="ru-RU" u="sng" dirty="0"/>
          </a:p>
          <a:p>
            <a:pPr lvl="0" algn="ctr"/>
            <a:endParaRPr lang="ru-RU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792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070640" y="1601209"/>
            <a:ext cx="6768360" cy="6380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Петрозаводская городская детская общественная организация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«Юниорский союз «Дорога»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4716000" y="2505450"/>
            <a:ext cx="3738125" cy="236840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Arial"/>
                <a:ea typeface="Calibri"/>
              </a:rPr>
              <a:t>Тема</a:t>
            </a:r>
            <a:r>
              <a:rPr lang="ru-RU" sz="2800" b="1" dirty="0">
                <a:solidFill>
                  <a:srgbClr val="31859C"/>
                </a:solidFill>
                <a:latin typeface="Arial"/>
              </a:rPr>
              <a:t>: «От индивидуальной поддержки - к семейной поддержке»</a:t>
            </a:r>
            <a:endParaRPr sz="2800" b="1" dirty="0">
              <a:solidFill>
                <a:srgbClr val="31859C"/>
              </a:solidFill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 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3095280" y="5583415"/>
            <a:ext cx="5508720" cy="63802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Эксперт: Никулина Наталья Владимировна, руководитель программ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1763640" y="6324480"/>
            <a:ext cx="5382360" cy="301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Республика Карелия, г. Петрозаводск, 19 декабря 2018 года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4" name="CustomShape 5"/>
          <p:cNvSpPr/>
          <p:nvPr/>
        </p:nvSpPr>
        <p:spPr>
          <a:xfrm>
            <a:off x="188640" y="62106"/>
            <a:ext cx="8766720" cy="70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/>
                <a:ea typeface="Calibri"/>
              </a:rPr>
              <a:t>Вебинар «Мудрость воспитания сердцем: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/>
              </a:rPr>
              <a:t>родитель – родителю»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026" name="Picture 2" descr="https://pp.userapi.com/c604826/v604826122/51ad/mfuP_cKL-xA.jpg">
            <a:extLst>
              <a:ext uri="{FF2B5EF4-FFF2-40B4-BE49-F238E27FC236}">
                <a16:creationId xmlns:a16="http://schemas.microsoft.com/office/drawing/2014/main" id="{4318727D-0A28-4F97-BDB2-EAF39FCF2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2498507"/>
            <a:ext cx="3616035" cy="271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542AE9-90F4-4ADC-80AE-3EB8320A0341}"/>
              </a:ext>
            </a:extLst>
          </p:cNvPr>
          <p:cNvSpPr/>
          <p:nvPr/>
        </p:nvSpPr>
        <p:spPr>
          <a:xfrm>
            <a:off x="2510970" y="955702"/>
            <a:ext cx="6499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kern="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«Пока человек чувствует боль - он жив, пока человек чувствует чужую боль - он человек...» Анна </a:t>
            </a:r>
            <a:r>
              <a:rPr lang="ru-RU" sz="1400" b="1" kern="5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Гавальда</a:t>
            </a:r>
            <a:r>
              <a:rPr lang="ru-RU" sz="1400" b="1" kern="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французская писательница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188640" y="116070"/>
            <a:ext cx="8703720" cy="57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/>
                <a:ea typeface="Calibri"/>
              </a:rPr>
              <a:t>Вебинар «Мудрость воспитания сердцем: 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/>
              </a:rPr>
              <a:t>родитель – родителю»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168822" y="2590928"/>
            <a:ext cx="8806356" cy="398181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31859C"/>
                </a:solidFill>
                <a:latin typeface="Arial"/>
              </a:rPr>
              <a:t>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Задачи программы:</a:t>
            </a:r>
          </a:p>
          <a:p>
            <a:pPr lvl="0" algn="just"/>
            <a:r>
              <a:rPr lang="ru-RU" sz="1600" b="1" dirty="0">
                <a:solidFill>
                  <a:srgbClr val="31859C"/>
                </a:solidFill>
              </a:rPr>
              <a:t>• Дать родителям и/или другим членов семьи (бабушкам, дедушкам, опекунам и пр.) современную информацию о том, что такое аутизм, как дети с аутизмом</a:t>
            </a:r>
          </a:p>
          <a:p>
            <a:pPr lvl="0" algn="just"/>
            <a:r>
              <a:rPr lang="ru-RU" sz="1600" b="1" dirty="0">
                <a:solidFill>
                  <a:srgbClr val="31859C"/>
                </a:solidFill>
              </a:rPr>
              <a:t>воспринимают окружающий мир, как аутизм проявляется у конкретного ребенка.</a:t>
            </a:r>
          </a:p>
          <a:p>
            <a:pPr lvl="0" algn="just"/>
            <a:endParaRPr lang="ru-RU" sz="800" b="1" dirty="0">
              <a:solidFill>
                <a:srgbClr val="31859C"/>
              </a:solidFill>
            </a:endParaRPr>
          </a:p>
          <a:p>
            <a:pPr lvl="0" algn="just"/>
            <a:r>
              <a:rPr lang="ru-RU" sz="1600" b="1" dirty="0">
                <a:solidFill>
                  <a:srgbClr val="31859C"/>
                </a:solidFill>
              </a:rPr>
              <a:t>• Помочь родителям в принятии диагноза.</a:t>
            </a:r>
          </a:p>
          <a:p>
            <a:pPr lvl="0" algn="just"/>
            <a:endParaRPr lang="ru-RU" sz="800" b="1" dirty="0">
              <a:solidFill>
                <a:srgbClr val="31859C"/>
              </a:solidFill>
            </a:endParaRPr>
          </a:p>
          <a:p>
            <a:pPr lvl="0" algn="just"/>
            <a:r>
              <a:rPr lang="ru-RU" sz="1600" b="1" dirty="0">
                <a:solidFill>
                  <a:srgbClr val="31859C"/>
                </a:solidFill>
              </a:rPr>
              <a:t>• Дать родителям возможность выработать эффективные способы общения с</a:t>
            </a:r>
          </a:p>
          <a:p>
            <a:pPr lvl="0" algn="just"/>
            <a:r>
              <a:rPr lang="ru-RU" sz="1600" b="1" dirty="0">
                <a:solidFill>
                  <a:srgbClr val="31859C"/>
                </a:solidFill>
              </a:rPr>
              <a:t>ребенком, помочь лучше справляться с трудным поведением.</a:t>
            </a:r>
          </a:p>
          <a:p>
            <a:pPr lvl="0" algn="just"/>
            <a:endParaRPr lang="ru-RU" sz="800" b="1" dirty="0">
              <a:solidFill>
                <a:srgbClr val="31859C"/>
              </a:solidFill>
            </a:endParaRPr>
          </a:p>
          <a:p>
            <a:pPr lvl="0" algn="just"/>
            <a:r>
              <a:rPr lang="ru-RU" sz="1600" b="1" dirty="0">
                <a:solidFill>
                  <a:srgbClr val="31859C"/>
                </a:solidFill>
              </a:rPr>
              <a:t>• Познакомить с современными подходами к оказанию помощи детям с</a:t>
            </a:r>
          </a:p>
          <a:p>
            <a:pPr lvl="0" algn="just"/>
            <a:r>
              <a:rPr lang="ru-RU" sz="1600" b="1" dirty="0">
                <a:solidFill>
                  <a:srgbClr val="31859C"/>
                </a:solidFill>
              </a:rPr>
              <a:t>расстройствами аутистического спектра.</a:t>
            </a:r>
          </a:p>
          <a:p>
            <a:pPr lvl="0" algn="just"/>
            <a:endParaRPr lang="ru-RU" sz="800" b="1" dirty="0">
              <a:solidFill>
                <a:srgbClr val="31859C"/>
              </a:solidFill>
            </a:endParaRPr>
          </a:p>
          <a:p>
            <a:pPr lvl="0" algn="just"/>
            <a:r>
              <a:rPr lang="ru-RU" sz="1600" b="1" dirty="0">
                <a:solidFill>
                  <a:srgbClr val="31859C"/>
                </a:solidFill>
              </a:rPr>
              <a:t>• Родители имеют возможность поделиться своим опытом воспитания ребенка с РАС и увидеть, как с другие семьи справляются с ребенком в повседневных ситуациях.</a:t>
            </a:r>
          </a:p>
          <a:p>
            <a:pPr lvl="0" algn="just"/>
            <a:endParaRPr lang="ru-RU" sz="800" b="1" dirty="0">
              <a:solidFill>
                <a:srgbClr val="31859C"/>
              </a:solidFill>
            </a:endParaRPr>
          </a:p>
          <a:p>
            <a:pPr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Родители работают над изменением собственной речевой коммуникации, анализируют поведение ребенка и применяют зрительную поддержку.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31859C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31859C"/>
              </a:solidFill>
              <a:effectLst/>
              <a:uLnTx/>
              <a:uFillTx/>
              <a:latin typeface="Arial"/>
              <a:ea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1859C"/>
              </a:solidFill>
              <a:effectLst/>
              <a:uLnTx/>
              <a:uFillTx/>
              <a:latin typeface="Arial"/>
              <a:ea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1859C"/>
              </a:solidFill>
              <a:effectLst/>
              <a:uLnTx/>
              <a:uFillTx/>
              <a:latin typeface="Arial"/>
              <a:ea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6538680" y="6554520"/>
            <a:ext cx="2605320" cy="30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Никулина Н.В. 19.12.2018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2" descr="ÐÐ°ÑÑÐ¸Ð½ÐºÐ¸ Ð¿Ð¾ Ð·Ð°Ð¿ÑÐ¾ÑÑ ÐÐ¾Ð´Ð´ÐµÑÐ¶ÐºÐ° Ð´ÐµÑÐµÐ¹ Ð¸ ÑÐ¾Ð´Ð¸ÑÐµÐ»ÐµÐ¹">
            <a:extLst>
              <a:ext uri="{FF2B5EF4-FFF2-40B4-BE49-F238E27FC236}">
                <a16:creationId xmlns:a16="http://schemas.microsoft.com/office/drawing/2014/main" id="{E082386C-430D-42B0-8D97-DFCD13279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12" y="578778"/>
            <a:ext cx="3011713" cy="217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9716E7-267F-49BF-96F4-6C47DC014EF8}"/>
              </a:ext>
            </a:extLst>
          </p:cNvPr>
          <p:cNvSpPr/>
          <p:nvPr/>
        </p:nvSpPr>
        <p:spPr>
          <a:xfrm>
            <a:off x="251640" y="649608"/>
            <a:ext cx="59314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srgbClr val="F79646">
                    <a:lumMod val="75000"/>
                  </a:srgbClr>
                </a:solidFill>
                <a:ea typeface="Calibri"/>
              </a:rPr>
              <a:t>Программа «Ранняя пташка» </a:t>
            </a:r>
            <a:r>
              <a:rPr lang="ru-RU" sz="1600" b="1" dirty="0">
                <a:solidFill>
                  <a:srgbClr val="31859C"/>
                </a:solidFill>
                <a:ea typeface="Calibri"/>
              </a:rPr>
              <a:t>- программа для родителей маленьких детей с аутизмом. Разработана в Великобритании. Добровольцы Юниорского союза «Дорога» прошли обучение в Фонде «Обнаженные сердца». </a:t>
            </a:r>
          </a:p>
          <a:p>
            <a:pPr lvl="0">
              <a:defRPr/>
            </a:pPr>
            <a:endParaRPr lang="ru-RU" sz="800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ru-RU" sz="1600" b="1" dirty="0">
                <a:solidFill>
                  <a:srgbClr val="F79646">
                    <a:lumMod val="75000"/>
                  </a:srgbClr>
                </a:solidFill>
              </a:rPr>
              <a:t>Основная цель программы «Ранняя пташка»</a:t>
            </a:r>
            <a:r>
              <a:rPr lang="ru-RU" sz="1600" b="1" dirty="0">
                <a:solidFill>
                  <a:srgbClr val="31859C"/>
                </a:solidFill>
              </a:rPr>
              <a:t> – помочь детям с аутизмом с помощью обучения их родителей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6272" y="2272348"/>
            <a:ext cx="9018360" cy="77832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385623"/>
                </a:solidFill>
                <a:latin typeface="Arial"/>
                <a:ea typeface="Calibri"/>
              </a:rPr>
              <a:t>Вебинар </a:t>
            </a:r>
          </a:p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385623"/>
                </a:solidFill>
                <a:latin typeface="Arial"/>
                <a:ea typeface="Calibri"/>
              </a:rPr>
              <a:t>«Мудрость Воспитания Сердцем: </a:t>
            </a:r>
            <a:r>
              <a:rPr lang="ru-RU" sz="2400" b="1" dirty="0">
                <a:solidFill>
                  <a:srgbClr val="C00000"/>
                </a:solidFill>
                <a:latin typeface="Arial"/>
                <a:ea typeface="Calibri"/>
              </a:rPr>
              <a:t>родитель – родителю» </a:t>
            </a:r>
            <a:endParaRPr sz="2400" dirty="0"/>
          </a:p>
        </p:txBody>
      </p:sp>
      <p:sp>
        <p:nvSpPr>
          <p:cNvPr id="82" name="CustomShape 2"/>
          <p:cNvSpPr/>
          <p:nvPr/>
        </p:nvSpPr>
        <p:spPr>
          <a:xfrm>
            <a:off x="928800" y="188640"/>
            <a:ext cx="6767280" cy="1409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srgbClr val="002060"/>
                </a:solidFill>
                <a:latin typeface="Arial"/>
                <a:ea typeface="Calibri"/>
              </a:rPr>
              <a:t>ГАУ ДПО РК «Карельский институт развития образования» </a:t>
            </a:r>
            <a:endParaRPr dirty="0"/>
          </a:p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srgbClr val="002060"/>
                </a:solidFill>
                <a:latin typeface="Arial"/>
                <a:ea typeface="Calibri"/>
              </a:rPr>
              <a:t>Карельское республиканское отделение Общероссийской общественной организации «Национальная родительская ассоциация социальной поддержки семьи и защиты семейных ценностей» </a:t>
            </a:r>
            <a:endParaRPr dirty="0"/>
          </a:p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srgbClr val="002060"/>
                </a:solidFill>
                <a:latin typeface="Arial"/>
                <a:ea typeface="Calibri"/>
              </a:rPr>
              <a:t>Уполномоченный по правам ребёнка в Республике Карелия</a:t>
            </a:r>
            <a:endParaRPr dirty="0"/>
          </a:p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srgbClr val="002060"/>
                </a:solidFill>
                <a:latin typeface="Arial"/>
                <a:ea typeface="Calibri"/>
              </a:rPr>
              <a:t>Карельское региональное отделение Общероссийской общественно-государственной</a:t>
            </a:r>
          </a:p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srgbClr val="002060"/>
                </a:solidFill>
                <a:latin typeface="Arial"/>
                <a:ea typeface="Calibri"/>
              </a:rPr>
              <a:t> детско-юношеской организации «Российское движение школьников» </a:t>
            </a:r>
            <a:endParaRPr dirty="0"/>
          </a:p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srgbClr val="002060"/>
                </a:solidFill>
                <a:latin typeface="Arial"/>
                <a:ea typeface="Calibri"/>
              </a:rPr>
              <a:t>Карельский региональный общественный благотворительный фонд </a:t>
            </a:r>
            <a:endParaRPr dirty="0"/>
          </a:p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srgbClr val="002060"/>
                </a:solidFill>
                <a:latin typeface="Arial"/>
                <a:ea typeface="Calibri"/>
              </a:rPr>
              <a:t>«Центр развития молодежных и общественных инициатив» </a:t>
            </a:r>
            <a:endParaRPr dirty="0"/>
          </a:p>
          <a:p>
            <a:pPr algn="ctr">
              <a:lnSpc>
                <a:spcPct val="107000"/>
              </a:lnSpc>
            </a:pPr>
            <a:r>
              <a:rPr lang="ru-RU" sz="900" dirty="0">
                <a:solidFill>
                  <a:srgbClr val="002060"/>
                </a:solidFill>
                <a:latin typeface="Arial"/>
                <a:ea typeface="Calibri"/>
              </a:rPr>
              <a:t>Организации-партнеры</a:t>
            </a:r>
            <a:endParaRPr dirty="0"/>
          </a:p>
        </p:txBody>
      </p:sp>
      <p:sp>
        <p:nvSpPr>
          <p:cNvPr id="83" name="CustomShape 3"/>
          <p:cNvSpPr/>
          <p:nvPr/>
        </p:nvSpPr>
        <p:spPr>
          <a:xfrm>
            <a:off x="251640" y="3753084"/>
            <a:ext cx="8611920" cy="245076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400" dirty="0">
                <a:solidFill>
                  <a:srgbClr val="002060"/>
                </a:solidFill>
                <a:latin typeface="Arial"/>
                <a:ea typeface="Calibri"/>
              </a:rPr>
              <a:t>1</a:t>
            </a:r>
            <a:r>
              <a:rPr lang="ru-RU" sz="1600" dirty="0">
                <a:solidFill>
                  <a:srgbClr val="002060"/>
                </a:solidFill>
                <a:ea typeface="Calibri"/>
              </a:rPr>
              <a:t>.От поддержки семей с детьми  - к повышению качества жизни.</a:t>
            </a:r>
            <a:endParaRPr sz="1600" dirty="0"/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ea typeface="Calibri"/>
              </a:rPr>
              <a:t>2.От личного опыта семейной уверенности - к поддержке других.</a:t>
            </a:r>
            <a:endParaRPr sz="1600" dirty="0"/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ea typeface="Calibri"/>
              </a:rPr>
              <a:t>3.От поддержки моральной -  к поддержке компетентной.</a:t>
            </a:r>
            <a:endParaRPr sz="1600" dirty="0"/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ea typeface="Calibri"/>
              </a:rPr>
              <a:t>4.От поддержки единичной -  к поддержке регулярной.</a:t>
            </a:r>
            <a:endParaRPr sz="1600" dirty="0"/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ea typeface="Calibri"/>
              </a:rPr>
              <a:t>5.От индивидуальной поддержки  - к семейной поддержке.</a:t>
            </a:r>
            <a:endParaRPr sz="1600" dirty="0"/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ea typeface="Calibri"/>
              </a:rPr>
              <a:t>6.От семейной поддержки -  к семейно-общественной поддержке семей с детьми.</a:t>
            </a:r>
            <a:endParaRPr sz="1600" dirty="0"/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ea typeface="Calibri"/>
              </a:rPr>
              <a:t>7.От семейно-общественной поддержки - к сотрудничеству на равных.</a:t>
            </a:r>
            <a:endParaRPr sz="1600" dirty="0"/>
          </a:p>
        </p:txBody>
      </p:sp>
      <p:sp>
        <p:nvSpPr>
          <p:cNvPr id="84" name="CustomShape 4"/>
          <p:cNvSpPr/>
          <p:nvPr/>
        </p:nvSpPr>
        <p:spPr>
          <a:xfrm>
            <a:off x="3057868" y="3257388"/>
            <a:ext cx="280836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00B050"/>
                </a:solidFill>
                <a:latin typeface="Arial"/>
              </a:rPr>
              <a:t>Программа Вебинара</a:t>
            </a:r>
            <a:endParaRPr dirty="0"/>
          </a:p>
        </p:txBody>
      </p:sp>
      <p:sp>
        <p:nvSpPr>
          <p:cNvPr id="85" name="CustomShape 5"/>
          <p:cNvSpPr/>
          <p:nvPr/>
        </p:nvSpPr>
        <p:spPr>
          <a:xfrm>
            <a:off x="1763640" y="6450480"/>
            <a:ext cx="5382360" cy="301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ru-RU" sz="1300" i="1" dirty="0">
                <a:solidFill>
                  <a:srgbClr val="002060"/>
                </a:solidFill>
                <a:latin typeface="Arial"/>
                <a:ea typeface="Calibri"/>
              </a:rPr>
              <a:t>Республика Карелия, г. Петрозаводск, 19 декабря 2018 года</a:t>
            </a:r>
            <a:endParaRPr dirty="0"/>
          </a:p>
        </p:txBody>
      </p:sp>
      <p:pic>
        <p:nvPicPr>
          <p:cNvPr id="86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60360" y="115920"/>
            <a:ext cx="560160" cy="721800"/>
          </a:xfrm>
          <a:prstGeom prst="rect">
            <a:avLst/>
          </a:prstGeom>
          <a:ln w="9360">
            <a:noFill/>
          </a:ln>
        </p:spPr>
      </p:pic>
      <p:pic>
        <p:nvPicPr>
          <p:cNvPr id="87" name="Picture 2"/>
          <p:cNvPicPr/>
          <p:nvPr/>
        </p:nvPicPr>
        <p:blipFill>
          <a:blip r:embed="rId4"/>
          <a:srcRect l="16237" t="11649" r="17500" b="12026"/>
          <a:stretch>
            <a:fillRect/>
          </a:stretch>
        </p:blipFill>
        <p:spPr>
          <a:xfrm>
            <a:off x="900000" y="765000"/>
            <a:ext cx="783720" cy="910800"/>
          </a:xfrm>
          <a:prstGeom prst="rect">
            <a:avLst/>
          </a:prstGeom>
          <a:ln w="9360">
            <a:noFill/>
          </a:ln>
        </p:spPr>
      </p:pic>
      <p:pic>
        <p:nvPicPr>
          <p:cNvPr id="88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8007480" y="114480"/>
            <a:ext cx="907560" cy="658440"/>
          </a:xfrm>
          <a:prstGeom prst="rect">
            <a:avLst/>
          </a:prstGeom>
          <a:ln w="9360">
            <a:noFill/>
          </a:ln>
        </p:spPr>
      </p:pic>
      <p:pic>
        <p:nvPicPr>
          <p:cNvPr id="89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7215120" y="757080"/>
            <a:ext cx="785520" cy="753840"/>
          </a:xfrm>
          <a:prstGeom prst="rect">
            <a:avLst/>
          </a:prstGeom>
          <a:ln w="9360"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D384B1-897B-4DF5-8CD0-1844BB87DF89}"/>
              </a:ext>
            </a:extLst>
          </p:cNvPr>
          <p:cNvSpPr/>
          <p:nvPr/>
        </p:nvSpPr>
        <p:spPr>
          <a:xfrm>
            <a:off x="1451429" y="1743427"/>
            <a:ext cx="7412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«Чтобы дойти до цели, надо, прежде всего, идти» Оноре Де Бальзак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421560" y="61581"/>
            <a:ext cx="8703720" cy="57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/>
                <a:ea typeface="Calibri"/>
              </a:rPr>
              <a:t>Вебинар «Мудрость воспитания сердцем: 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/>
              </a:rPr>
              <a:t>родитель – родителю»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421560" y="3323763"/>
            <a:ext cx="8330554" cy="316234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Calibri"/>
              </a:rPr>
              <a:t>Полезная литература: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Arial"/>
                <a:ea typeface="Calibri"/>
              </a:rPr>
              <a:t>Наталья Керре «Особенные дети»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31859C"/>
              </a:solidFill>
              <a:effectLst/>
              <a:uLnTx/>
              <a:uFillTx/>
              <a:latin typeface="Arial"/>
              <a:ea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Calibri"/>
              </a:rPr>
              <a:t>Объединение родителей  для поддержки друг друга и детей в сообщества и организации: </a:t>
            </a:r>
          </a:p>
          <a:p>
            <a:pPr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Arial"/>
                <a:ea typeface="Calibri"/>
              </a:rPr>
              <a:t>Детей с аутизмом - Юниорский союз «Дорога» – студия «Творим вместе»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Arial"/>
                <a:ea typeface="Calibri"/>
                <a:hlinkClick r:id="rId2"/>
              </a:rPr>
              <a:t>https://vk.com/igrovaja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1859C"/>
              </a:solidFill>
              <a:effectLst/>
              <a:uLnTx/>
              <a:uFillTx/>
              <a:latin typeface="Arial"/>
              <a:ea typeface="Calibri"/>
            </a:endParaRPr>
          </a:p>
          <a:p>
            <a:pPr>
              <a:defRPr/>
            </a:pPr>
            <a:r>
              <a:rPr lang="ru-RU" b="1" dirty="0">
                <a:solidFill>
                  <a:srgbClr val="31859C"/>
                </a:solidFill>
                <a:ea typeface="Calibri"/>
              </a:rPr>
              <a:t>Руководитель студии для детей с аутизмом – </a:t>
            </a:r>
          </a:p>
          <a:p>
            <a:pPr>
              <a:defRPr/>
            </a:pPr>
            <a:r>
              <a:rPr lang="ru-RU" b="1" dirty="0">
                <a:solidFill>
                  <a:srgbClr val="31859C"/>
                </a:solidFill>
                <a:ea typeface="Calibri"/>
              </a:rPr>
              <a:t>Никулина Наталья Владимировна, </a:t>
            </a:r>
            <a:r>
              <a:rPr lang="en-US" b="1" dirty="0">
                <a:solidFill>
                  <a:srgbClr val="31859C"/>
                </a:solidFill>
                <a:hlinkClick r:id="rId3"/>
              </a:rPr>
              <a:t>oon2003@yandex.ru</a:t>
            </a:r>
            <a:r>
              <a:rPr lang="ru-RU" b="1" dirty="0">
                <a:solidFill>
                  <a:srgbClr val="31859C"/>
                </a:solidFill>
                <a:ea typeface="Calibri"/>
              </a:rPr>
              <a:t>                         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1859C"/>
              </a:solidFill>
              <a:effectLst/>
              <a:uLnTx/>
              <a:uFillTx/>
              <a:latin typeface="Arial"/>
              <a:ea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31859C"/>
              </a:solidFill>
              <a:effectLst/>
              <a:uLnTx/>
              <a:uFillTx/>
              <a:latin typeface="Arial"/>
              <a:ea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Arial"/>
                <a:ea typeface="Calibri"/>
              </a:rPr>
              <a:t>Детей с ДЦП «Поможем нашим детям» -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Arial"/>
                <a:ea typeface="Calibri"/>
                <a:hlinkClick r:id="rId4"/>
              </a:rPr>
              <a:t>https://vk.com/club17667584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1859C"/>
              </a:solidFill>
              <a:effectLst/>
              <a:uLnTx/>
              <a:uFillTx/>
              <a:latin typeface="Arial"/>
              <a:ea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31859C"/>
              </a:solidFill>
              <a:effectLst/>
              <a:uLnTx/>
              <a:uFillTx/>
              <a:latin typeface="Arial"/>
              <a:ea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Arial"/>
                <a:ea typeface="Calibri"/>
              </a:rPr>
              <a:t>Всероссийская организация родителей детей с инвалидностью –                  Карельское      отделение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Arial"/>
                <a:ea typeface="Calibri"/>
                <a:hlinkClick r:id="rId5"/>
              </a:rPr>
              <a:t>https://vk.com/vordikarelia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1859C"/>
              </a:solidFill>
              <a:effectLst/>
              <a:uLnTx/>
              <a:uFillTx/>
              <a:latin typeface="Arial"/>
              <a:ea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31859C"/>
              </a:solidFill>
              <a:effectLst/>
              <a:uLnTx/>
              <a:uFillTx/>
              <a:latin typeface="Arial"/>
              <a:ea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31859C"/>
              </a:solidFill>
              <a:effectLst/>
              <a:uLnTx/>
              <a:uFillTx/>
              <a:latin typeface="Arial"/>
              <a:ea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1859C"/>
              </a:solidFill>
              <a:effectLst/>
              <a:uLnTx/>
              <a:uFillTx/>
              <a:latin typeface="Arial"/>
              <a:ea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31859C"/>
              </a:solidFill>
              <a:effectLst/>
              <a:uLnTx/>
              <a:uFillTx/>
              <a:latin typeface="Arial"/>
              <a:ea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6519960" y="6385380"/>
            <a:ext cx="2605320" cy="30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Никулина Н.В. 19.12.2018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028" name="Picture 4" descr="ÐÐ°ÑÑÐ¸Ð½ÐºÐ¸ Ð¿Ð¾ Ð·Ð°Ð¿ÑÐ¾ÑÑ Ð¿Ð¾Ð¼Ð¾ÑÑ  Ð´ÐµÑÑÐ¼ - Ð°ÑÑÐ¸ÑÑÐ°Ð¼Ð¸  Ð²ÐµÐºÑÐ¾Ñ">
            <a:extLst>
              <a:ext uri="{FF2B5EF4-FFF2-40B4-BE49-F238E27FC236}">
                <a16:creationId xmlns:a16="http://schemas.microsoft.com/office/drawing/2014/main" id="{6837B307-A9F2-4211-87A6-B9FE9652E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181" y="836338"/>
            <a:ext cx="5645638" cy="225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0364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2"/>
          <p:cNvSpPr/>
          <p:nvPr/>
        </p:nvSpPr>
        <p:spPr>
          <a:xfrm>
            <a:off x="725714" y="2969901"/>
            <a:ext cx="7728411" cy="143785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0" algn="ctr" defTabSz="914400">
              <a:lnSpc>
                <a:spcPct val="107000"/>
              </a:lnSpc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Тема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lang="ru-RU" sz="2800" b="1" dirty="0">
                <a:solidFill>
                  <a:srgbClr val="31859C"/>
                </a:solidFill>
                <a:latin typeface="Arial"/>
              </a:rPr>
              <a:t>«От семейной поддержки  –  </a:t>
            </a:r>
          </a:p>
          <a:p>
            <a:pPr lvl="0" algn="ctr" defTabSz="914400">
              <a:lnSpc>
                <a:spcPct val="107000"/>
              </a:lnSpc>
              <a:defRPr/>
            </a:pPr>
            <a:r>
              <a:rPr lang="ru-RU" sz="2800" b="1" dirty="0">
                <a:solidFill>
                  <a:srgbClr val="31859C"/>
                </a:solidFill>
                <a:latin typeface="Arial"/>
              </a:rPr>
              <a:t>к семейно-общественной  поддержке семей с детьми»</a:t>
            </a:r>
            <a:br>
              <a:rPr lang="ru-RU" sz="2800" b="1" dirty="0">
                <a:solidFill>
                  <a:srgbClr val="31859C"/>
                </a:solidFill>
                <a:latin typeface="Arial"/>
              </a:rPr>
            </a:b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31859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 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667655" y="5060901"/>
            <a:ext cx="8096000" cy="84139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lvl="0" algn="r" defTabSz="914400"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Эксперт: </a:t>
            </a:r>
            <a:r>
              <a:rPr lang="ru-RU" b="1" i="1" dirty="0">
                <a:solidFill>
                  <a:srgbClr val="002060"/>
                </a:solidFill>
                <a:latin typeface="Arial"/>
              </a:rPr>
              <a:t>Григорьева Г.Ф., Председатель  Правления КРОО «Служба социальной реабилитации «Возрождение», </a:t>
            </a:r>
          </a:p>
          <a:p>
            <a:pPr lvl="0" algn="r" defTabSz="914400">
              <a:defRPr/>
            </a:pPr>
            <a:r>
              <a:rPr lang="ru-RU" b="1" i="1" dirty="0">
                <a:solidFill>
                  <a:srgbClr val="002060"/>
                </a:solidFill>
                <a:latin typeface="Arial"/>
              </a:rPr>
              <a:t>руководитель проекта «Семья для ребенка в Республике Карелия»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1763640" y="6324480"/>
            <a:ext cx="5382360" cy="301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Республика Карелия, г. Петрозаводск, 19 декабря 2018 года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CustomShape 5"/>
          <p:cNvSpPr/>
          <p:nvPr/>
        </p:nvSpPr>
        <p:spPr>
          <a:xfrm>
            <a:off x="188640" y="62106"/>
            <a:ext cx="8766720" cy="70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Вебинар «Мудрость воспитания сердцем: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родитель – родителю»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542AE9-90F4-4ADC-80AE-3EB8320A0341}"/>
              </a:ext>
            </a:extLst>
          </p:cNvPr>
          <p:cNvSpPr/>
          <p:nvPr/>
        </p:nvSpPr>
        <p:spPr>
          <a:xfrm>
            <a:off x="1886858" y="955702"/>
            <a:ext cx="71235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400" b="1" kern="50" dirty="0">
                <a:solidFill>
                  <a:srgbClr val="F19D19">
                    <a:lumMod val="75000"/>
                  </a:srgb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«Наш особый долг заключается в том, что, если кто-либо особенно нуждается в нашей помощи, мы должны приложить все силы к тому, чтобы помочь этому человеку», Марк Тулий Цицерон, древнеримский философ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3BE476-156F-4C8C-8F9B-D138149C8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280" y="1916701"/>
            <a:ext cx="2871465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203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55" y="792510"/>
            <a:ext cx="8273142" cy="7002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 семье с детьми необходима помощь?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590" y="1928599"/>
            <a:ext cx="8195980" cy="39146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ru-RU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>
              <a:hlinkClick r:id="rId2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image - Средство просмотра фотографий Window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7" b="24103"/>
          <a:stretch/>
        </p:blipFill>
        <p:spPr>
          <a:xfrm>
            <a:off x="1730326" y="1870234"/>
            <a:ext cx="5961185" cy="4135901"/>
          </a:xfrm>
          <a:prstGeom prst="rect">
            <a:avLst/>
          </a:prstGeom>
        </p:spPr>
      </p:pic>
      <p:sp>
        <p:nvSpPr>
          <p:cNvPr id="6" name="CustomShape 3">
            <a:extLst>
              <a:ext uri="{FF2B5EF4-FFF2-40B4-BE49-F238E27FC236}">
                <a16:creationId xmlns:a16="http://schemas.microsoft.com/office/drawing/2014/main" id="{FB301C54-A22B-4F52-ADD9-F2ABC1C0FD26}"/>
              </a:ext>
            </a:extLst>
          </p:cNvPr>
          <p:cNvSpPr/>
          <p:nvPr/>
        </p:nvSpPr>
        <p:spPr>
          <a:xfrm>
            <a:off x="6451596" y="6481950"/>
            <a:ext cx="2605320" cy="30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Григорьева Г.Ф. 19.12.2018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1DEEBC26-B1DF-4B6B-A57A-A21611938C38}"/>
              </a:ext>
            </a:extLst>
          </p:cNvPr>
          <p:cNvSpPr/>
          <p:nvPr/>
        </p:nvSpPr>
        <p:spPr>
          <a:xfrm>
            <a:off x="159657" y="72570"/>
            <a:ext cx="8795703" cy="4499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/>
                <a:ea typeface="Calibri"/>
              </a:rPr>
              <a:t>Вебинар «Мудрость воспитания сердцем: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/>
              </a:rPr>
              <a:t>родитель – родителю»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1188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-32657" y="857250"/>
          <a:ext cx="9176658" cy="586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6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06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effectLst/>
                        </a:rPr>
                        <a:t>Риски для детей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baseline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aseline="0" dirty="0">
                          <a:effectLst/>
                        </a:rPr>
                        <a:t> </a:t>
                      </a:r>
                      <a:r>
                        <a:rPr lang="ru-RU" sz="1100" baseline="0" dirty="0">
                          <a:effectLst/>
                        </a:rPr>
                        <a:t>Уровень</a:t>
                      </a:r>
                      <a:endParaRPr lang="ru-RU" sz="1100" baseline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aseline="0" dirty="0">
                          <a:effectLst/>
                        </a:rPr>
                        <a:t> </a:t>
                      </a:r>
                      <a:r>
                        <a:rPr lang="ru-RU" sz="1100" baseline="0" dirty="0">
                          <a:effectLst/>
                        </a:rPr>
                        <a:t>Вероятность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baseline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aseline="0" dirty="0">
                          <a:effectLst/>
                        </a:rPr>
                        <a:t> </a:t>
                      </a:r>
                      <a:r>
                        <a:rPr lang="ru-RU" sz="1500" baseline="0" dirty="0">
                          <a:effectLst/>
                        </a:rPr>
                        <a:t>Влияние общества на стратегию снижения рисков</a:t>
                      </a:r>
                      <a:endParaRPr lang="ru-RU" sz="1500" baseline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>
                          <a:effectLst/>
                        </a:rPr>
                        <a:t>Недостаточность услуг по месту жительства  для семей  с детьми в типологии  неблагополучных семей, требующих   помощи и поддержки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baseline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aseline="0">
                          <a:effectLst/>
                        </a:rPr>
                        <a:t>Средний</a:t>
                      </a:r>
                      <a:endParaRPr lang="ru-RU" sz="1100" baseline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aseline="0">
                          <a:effectLst/>
                        </a:rPr>
                        <a:t>Средняя</a:t>
                      </a:r>
                      <a:endParaRPr lang="ru-RU" sz="1100" baseline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effectLst/>
                        </a:rPr>
                        <a:t>Понимание  о всех семьях с детьми, требующих поддержки и  доступности услуг. Новые услуги планируются на  основе оценке потребностей детей и семей . Дополнительные услуги  следует ввести в отдаленных районах</a:t>
                      </a:r>
                      <a:r>
                        <a:rPr lang="en-US" sz="1100" baseline="0" dirty="0">
                          <a:effectLst/>
                        </a:rPr>
                        <a:t>. </a:t>
                      </a:r>
                      <a:endParaRPr lang="ru-RU" sz="1100" baseline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>
                          <a:effectLst/>
                        </a:rPr>
                        <a:t>Недостаточный доступ к инклюзивному образованию по месту жительства детей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baseline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aseline="0">
                          <a:effectLst/>
                        </a:rPr>
                        <a:t>Высокий</a:t>
                      </a:r>
                      <a:endParaRPr lang="ru-RU" sz="1100" baseline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aseline="0">
                          <a:effectLst/>
                        </a:rPr>
                        <a:t>Высокая</a:t>
                      </a:r>
                      <a:endParaRPr lang="ru-RU" sz="1100" baseline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effectLst/>
                        </a:rPr>
                        <a:t>Доступ  всех  детей  к образованию по месту жительства.  Обучение учителей, помощников учителя  для  работы  с детьми с особыми образовательными потребностями. </a:t>
                      </a:r>
                      <a:endParaRPr lang="ru-RU" sz="1100" baseline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>
                          <a:effectLst/>
                        </a:rPr>
                        <a:t>Неудачные размещения  и  недооценка качества подготовки детей при альтернативных способах опеки и попечительства (родственники, приемные семьи) </a:t>
                      </a:r>
                      <a:endParaRPr lang="ru-RU" sz="1100" baseline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aseline="0">
                          <a:effectLst/>
                        </a:rPr>
                        <a:t>Низкий</a:t>
                      </a:r>
                      <a:endParaRPr lang="ru-RU" sz="1100" baseline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aseline="0">
                          <a:effectLst/>
                        </a:rPr>
                        <a:t>Низкая</a:t>
                      </a:r>
                      <a:endParaRPr lang="ru-RU" sz="1100" baseline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effectLst/>
                        </a:rPr>
                        <a:t> Дети участвуют в принятии решений, которые их касаются. Развитие альтернативного  попечения  включает подготовку , поддержку и вознаграждение.  Дополнительно увеличение услуг по семейной поддержке  снизит риск неудачного размещения, исключающего возврат. Мониторинг  и лучшая координация между различными профессионалами позволит решать проблемы </a:t>
                      </a:r>
                      <a:r>
                        <a:rPr lang="ru-RU" sz="1100" b="1" baseline="0" dirty="0">
                          <a:effectLst/>
                        </a:rPr>
                        <a:t>своевременно</a:t>
                      </a:r>
                      <a:r>
                        <a:rPr lang="ru-RU" sz="1100" baseline="0" dirty="0">
                          <a:effectLst/>
                        </a:rPr>
                        <a:t>.  Взаимная поддержка , обмен знаниями и опытом поможет предотвратить случаи неудачного размещения.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baseline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effectLst/>
                        </a:rPr>
                        <a:t>Сделать детальный план по оценке, подготовке и  размещению детей и  необходимые материалы подготовки ребенка  к размещению</a:t>
                      </a:r>
                      <a:endParaRPr lang="ru-RU" sz="1100" baseline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baseline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>
                          <a:effectLst/>
                        </a:rPr>
                        <a:t>Недостаточное участие ребенка в принятии решений, влияющих на действия, услуги и планы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baseline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effectLst/>
                        </a:rPr>
                        <a:t>Высокий</a:t>
                      </a:r>
                      <a:endParaRPr lang="ru-RU" sz="1100" baseline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aseline="0">
                          <a:effectLst/>
                        </a:rPr>
                        <a:t>Средняя</a:t>
                      </a:r>
                      <a:endParaRPr lang="ru-RU" sz="1100" baseline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effectLst/>
                        </a:rPr>
                        <a:t>Обучение может проводиться в связи с оценкой того, как вовлекать детей в процесс принятия решений. </a:t>
                      </a:r>
                      <a:endParaRPr lang="ru-RU" sz="1100" baseline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>
                          <a:effectLst/>
                        </a:rPr>
                        <a:t>Некоторые дети, нуждающиеся в услугах, могут быть не замечены специалистами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effectLst/>
                        </a:rPr>
                        <a:t> </a:t>
                      </a:r>
                      <a:endParaRPr lang="ru-RU" sz="1100" baseline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aseline="0">
                          <a:effectLst/>
                        </a:rPr>
                        <a:t>Высокий</a:t>
                      </a:r>
                      <a:endParaRPr lang="ru-RU" sz="1100" baseline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aseline="0">
                          <a:effectLst/>
                        </a:rPr>
                        <a:t>Высокая</a:t>
                      </a:r>
                      <a:endParaRPr lang="ru-RU" sz="1100" baseline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effectLst/>
                        </a:rPr>
                        <a:t> Уязвимые группы должны получить большее внимание и  должны быть  включены в план действий по мониторингу и оценке процесса ДИ</a:t>
                      </a:r>
                      <a:endParaRPr lang="ru-RU" sz="1100" baseline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64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aseline="0" dirty="0">
                          <a:effectLst/>
                        </a:rPr>
                        <a:t>Нехватка ресурсов на финансовую поддержку семей (родных, приемных  и усыновителей),</a:t>
                      </a:r>
                      <a:endParaRPr lang="ru-RU" sz="1100" baseline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aseline="0">
                          <a:effectLst/>
                        </a:rPr>
                        <a:t>Высокий</a:t>
                      </a:r>
                      <a:endParaRPr lang="ru-RU" sz="1100" baseline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effectLst/>
                        </a:rPr>
                        <a:t>Высокая</a:t>
                      </a:r>
                      <a:endParaRPr lang="ru-RU" sz="1100" baseline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effectLst/>
                        </a:rPr>
                        <a:t>Необходимо  осуществлять целостный подход, обращаясь к нуждам семей и детей, финансовая и материальная поддержка при этом  является  неотъемлемой частью, так как  возникает риск неудовлетворенности материальных нужд ребенка.</a:t>
                      </a:r>
                      <a:endParaRPr lang="ru-RU" sz="1100" baseline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19739" marR="1973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CustomShape 3">
            <a:extLst>
              <a:ext uri="{FF2B5EF4-FFF2-40B4-BE49-F238E27FC236}">
                <a16:creationId xmlns:a16="http://schemas.microsoft.com/office/drawing/2014/main" id="{C9142974-B917-466F-A585-EBED54A55385}"/>
              </a:ext>
            </a:extLst>
          </p:cNvPr>
          <p:cNvSpPr/>
          <p:nvPr/>
        </p:nvSpPr>
        <p:spPr>
          <a:xfrm>
            <a:off x="6451596" y="6525492"/>
            <a:ext cx="2605320" cy="30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Григорьева Г.Ф. 19.12.2018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CustomShape 5">
            <a:extLst>
              <a:ext uri="{FF2B5EF4-FFF2-40B4-BE49-F238E27FC236}">
                <a16:creationId xmlns:a16="http://schemas.microsoft.com/office/drawing/2014/main" id="{1B90B532-2166-4087-8397-C64DF104D721}"/>
              </a:ext>
            </a:extLst>
          </p:cNvPr>
          <p:cNvSpPr/>
          <p:nvPr/>
        </p:nvSpPr>
        <p:spPr>
          <a:xfrm>
            <a:off x="159657" y="29028"/>
            <a:ext cx="8795703" cy="4499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/>
                <a:ea typeface="Calibri"/>
              </a:rPr>
              <a:t>Вебинар «Мудрость воспитания сердцем: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/>
              </a:rPr>
              <a:t>родитель – родителю»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8EB6902-D2BF-4E79-8A6A-F2BC8D7E4EEE}"/>
              </a:ext>
            </a:extLst>
          </p:cNvPr>
          <p:cNvSpPr txBox="1">
            <a:spLocks/>
          </p:cNvSpPr>
          <p:nvPr/>
        </p:nvSpPr>
        <p:spPr>
          <a:xfrm>
            <a:off x="419101" y="489911"/>
            <a:ext cx="8273142" cy="410881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влияния общества на социальные риски семьи</a:t>
            </a:r>
          </a:p>
        </p:txBody>
      </p:sp>
    </p:spTree>
    <p:extLst>
      <p:ext uri="{BB962C8B-B14F-4D97-AF65-F5344CB8AC3E}">
        <p14:creationId xmlns:p14="http://schemas.microsoft.com/office/powerpoint/2010/main" val="212687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514" y="566963"/>
            <a:ext cx="5856515" cy="718458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rgbClr val="0070C0"/>
                </a:solidFill>
                <a:latin typeface="Impact" panose="020B0806030902050204" pitchFamily="34" charset="0"/>
              </a:rPr>
              <a:t>СЕМЬИ РИСКА, ТРЕБУЮЩИЕ ПОДДЕРЖКИ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30136"/>
            <a:ext cx="6081486" cy="5155294"/>
          </a:xfrm>
        </p:spPr>
        <p:txBody>
          <a:bodyPr>
            <a:noAutofit/>
          </a:bodyPr>
          <a:lstStyle/>
          <a:p>
            <a:pPr lvl="0" algn="just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Проблемные семьи – социально здоровые семьи в данные период возникновения проблемы, которые осознают и готовы решать ( болезнь или утрата одного из членов семьи, проблемы  с детьми подросткового возраста и т.д.);</a:t>
            </a:r>
          </a:p>
          <a:p>
            <a:pPr lvl="0" algn="just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Кризисные семьи, имеющие проблемы, решение которых, по мнению семьи, невозможно без помощи извне (утрата жилья, здоровья, средств к существованию, развод и т.д. Ответственность за обострение проблем семья возлагает на государство, ведомство, супругов и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 algn="just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Негармоничные семьи – отличаются нарушением отношений между членами семьи. Характеризуются тем, что один из родителей чрезмерно доминирующее положение, а ругой – слишком зависимое положение. Отсутствует истинное партнерство и </a:t>
            </a:r>
          </a:p>
          <a:p>
            <a:pPr lvl="0" algn="just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Асоциальные семьи – семьи, характеризующие периодически злоупотреблением алкоголе или обоими родителями, в которых не прерваны детско-родительские отношения. Дети пытаются скрыть семейное неблагополучие, учатся в школе, принимают сторону одного из родителей, возлагают на себя родительские функции по воспитанию младших детей и т.д.</a:t>
            </a:r>
          </a:p>
          <a:p>
            <a:pPr lvl="0" algn="just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Аморальные семьи – семьи, характеризующиеся полным разрушением детско-родительских отношений, в которых взрослыми дети воспринимаются как обуз , что приводит к их безнадзорности и бродяжничеству;</a:t>
            </a:r>
          </a:p>
          <a:p>
            <a:pPr algn="just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 в опасном положении – семья, где родители не хотят исполнят обязанности по воспитанию, содержанию и обучению своих детей, а также негативно влияют на их поведение, либо жестоко обращаются с ними</a:t>
            </a:r>
          </a:p>
        </p:txBody>
      </p:sp>
      <p:pic>
        <p:nvPicPr>
          <p:cNvPr id="5" name="Объект 4" descr="slide-6 (1) - Средство просмотра фотографий Windows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7" t="32771" r="2738" b="23757"/>
          <a:stretch/>
        </p:blipFill>
        <p:spPr>
          <a:xfrm>
            <a:off x="6276927" y="2152650"/>
            <a:ext cx="2558644" cy="3592286"/>
          </a:xfrm>
          <a:prstGeom prst="rect">
            <a:avLst/>
          </a:prstGeom>
        </p:spPr>
      </p:pic>
      <p:sp>
        <p:nvSpPr>
          <p:cNvPr id="6" name="CustomShape 5">
            <a:extLst>
              <a:ext uri="{FF2B5EF4-FFF2-40B4-BE49-F238E27FC236}">
                <a16:creationId xmlns:a16="http://schemas.microsoft.com/office/drawing/2014/main" id="{52A08E08-BC6D-41CF-8A16-FCFCF8D4F6D8}"/>
              </a:ext>
            </a:extLst>
          </p:cNvPr>
          <p:cNvSpPr/>
          <p:nvPr/>
        </p:nvSpPr>
        <p:spPr>
          <a:xfrm>
            <a:off x="159657" y="72570"/>
            <a:ext cx="8795703" cy="4499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/>
                <a:ea typeface="Calibri"/>
              </a:rPr>
              <a:t>Вебинар «Мудрость воспитания сердцем: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/>
              </a:rPr>
              <a:t>родитель – родителю»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263A07C0-0B10-4EB3-9F29-FA20A258D1B1}"/>
              </a:ext>
            </a:extLst>
          </p:cNvPr>
          <p:cNvSpPr/>
          <p:nvPr/>
        </p:nvSpPr>
        <p:spPr>
          <a:xfrm>
            <a:off x="6451596" y="6525492"/>
            <a:ext cx="2605320" cy="30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Григорьева Г.Ф. 19.12.2018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2266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6604" y="3217260"/>
            <a:ext cx="7514035" cy="3379481"/>
          </a:xfrm>
        </p:spPr>
        <p:txBody>
          <a:bodyPr>
            <a:normAutofit fontScale="85000" lnSpcReduction="20000"/>
          </a:bodyPr>
          <a:lstStyle/>
          <a:p>
            <a:endParaRPr lang="ru-RU" b="1" dirty="0"/>
          </a:p>
          <a:p>
            <a:pPr algn="just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 организаций партнеров системы поддержки семей с детьми продолжают вести систематическую и планомерную работу по развитию семейного потенциала, восстановлению родственных связей детей и, по необходимости,   содействие по возвращению детей  или в кровную семью или приемную семью</a:t>
            </a:r>
          </a:p>
          <a:p>
            <a:pPr algn="just"/>
            <a:endParaRPr lang="ru-RU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этой целью устанавливается сеть партнерского взаимодействия с  муниципальными и государственными организациями и органами власти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38497" y="2264837"/>
            <a:ext cx="7063615" cy="1002323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342900"/>
            <a:r>
              <a:rPr lang="ru-RU" sz="3000" b="1" dirty="0">
                <a:solidFill>
                  <a:srgbClr val="ED7D31"/>
                </a:solidFill>
                <a:latin typeface="Calibri Light" panose="020F0302020204030204"/>
              </a:rPr>
              <a:t>Партнерское взаимодействие СО НКО</a:t>
            </a:r>
          </a:p>
        </p:txBody>
      </p:sp>
      <p:sp>
        <p:nvSpPr>
          <p:cNvPr id="5" name="CustomShape 5">
            <a:extLst>
              <a:ext uri="{FF2B5EF4-FFF2-40B4-BE49-F238E27FC236}">
                <a16:creationId xmlns:a16="http://schemas.microsoft.com/office/drawing/2014/main" id="{266DE806-2691-471D-BF60-5191DC667FE5}"/>
              </a:ext>
            </a:extLst>
          </p:cNvPr>
          <p:cNvSpPr/>
          <p:nvPr/>
        </p:nvSpPr>
        <p:spPr>
          <a:xfrm>
            <a:off x="159657" y="72570"/>
            <a:ext cx="8795703" cy="4499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/>
                <a:ea typeface="Calibri"/>
              </a:rPr>
              <a:t>Вебинар «Мудрость воспитания сердцем: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/>
              </a:rPr>
              <a:t>родитель – родителю»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3FA1B27C-5D77-46DE-8B0E-1A0F45E9D662}"/>
              </a:ext>
            </a:extLst>
          </p:cNvPr>
          <p:cNvSpPr/>
          <p:nvPr/>
        </p:nvSpPr>
        <p:spPr>
          <a:xfrm>
            <a:off x="6451596" y="6525492"/>
            <a:ext cx="2605320" cy="30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Григорьева Г.Ф. 19.12.2018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9DB50CB1-EDBA-4A11-A6D7-AB91061A2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2514"/>
            <a:ext cx="9144000" cy="8318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7030A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План основных мероприятий до 2020 года, проводимых в рамках Десятилетия детства основных мероприятий до 2020 года, проводимых в рамках Десятилетия детства</a:t>
            </a:r>
            <a:endParaRPr lang="ru-RU" altLang="ru-RU" sz="16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Распоряжение Правительства Российской Федерации от 6 июля 2018 г. № 1375-р</a:t>
            </a:r>
            <a:endParaRPr lang="ru-RU" altLang="ru-RU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25">
            <a:extLst>
              <a:ext uri="{FF2B5EF4-FFF2-40B4-BE49-F238E27FC236}">
                <a16:creationId xmlns:a16="http://schemas.microsoft.com/office/drawing/2014/main" id="{E2731D10-38BC-4711-BA1D-39EF8D8CE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34574"/>
            <a:ext cx="9056916" cy="83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defRPr/>
            </a:pPr>
            <a:r>
              <a:rPr lang="ru-RU" altLang="ru-RU" sz="1600" b="1" dirty="0">
                <a:solidFill>
                  <a:srgbClr val="227636"/>
                </a:solidFill>
              </a:rPr>
              <a:t>Национальный проект «Образование», Федеральный проект «Поддержка семей, имеющих детей»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Президиум Совета при Президенте Российской Федерации по стратегическому развитию</a:t>
            </a:r>
          </a:p>
          <a:p>
            <a:pPr algn="ctr" defTabSz="914400" eaLnBrk="1" hangingPunct="1">
              <a:defRPr/>
            </a:pPr>
            <a:r>
              <a:rPr lang="ru-RU" sz="1600" dirty="0">
                <a:solidFill>
                  <a:srgbClr val="002060"/>
                </a:solidFill>
              </a:rPr>
              <a:t> и национальным проектам, 3 сентября 2018 года, 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  <p:pic>
        <p:nvPicPr>
          <p:cNvPr id="9" name="Picture 24" descr="http://www.tgl.ru/files/tinymce/40_file_1521013667.jpg">
            <a:extLst>
              <a:ext uri="{FF2B5EF4-FFF2-40B4-BE49-F238E27FC236}">
                <a16:creationId xmlns:a16="http://schemas.microsoft.com/office/drawing/2014/main" id="{8FADEE30-3BE8-4D07-8F85-D9E9F2A98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1" y="2078166"/>
            <a:ext cx="18383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788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790" y="957943"/>
            <a:ext cx="8514896" cy="2471057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accent2"/>
                </a:solidFill>
                <a:latin typeface="Arial Black" panose="020B0A04020102020204" pitchFamily="34" charset="0"/>
              </a:rPr>
              <a:t>Результативная семейная политика включает:</a:t>
            </a:r>
            <a:br>
              <a:rPr lang="ru-RU" sz="2400" b="1" dirty="0"/>
            </a:br>
            <a:r>
              <a:rPr lang="ru-RU" sz="2400" b="1" dirty="0">
                <a:solidFill>
                  <a:srgbClr val="FC9204"/>
                </a:solidFill>
              </a:rPr>
              <a:t>1. Создание безопасной среды для развития детей, и  обеспечение родителями материальных и духовных предпосылок для основания семьи и воспитания детей</a:t>
            </a:r>
            <a:br>
              <a:rPr lang="ru-RU" sz="2400" b="1" dirty="0">
                <a:solidFill>
                  <a:srgbClr val="FC9204"/>
                </a:solidFill>
              </a:rPr>
            </a:br>
            <a:r>
              <a:rPr lang="ru-RU" sz="2400" b="1" dirty="0">
                <a:solidFill>
                  <a:srgbClr val="FC9204"/>
                </a:solidFill>
              </a:rPr>
              <a:t>2. Гармоничное совмещение работы и семейной жизни</a:t>
            </a:r>
            <a:br>
              <a:rPr lang="ru-RU" sz="2400" b="1" dirty="0">
                <a:solidFill>
                  <a:srgbClr val="FC9204"/>
                </a:solidFill>
              </a:rPr>
            </a:br>
            <a:r>
              <a:rPr lang="ru-RU" sz="2400" b="1" dirty="0">
                <a:solidFill>
                  <a:srgbClr val="FC9204"/>
                </a:solidFill>
              </a:rPr>
              <a:t>3.  Укрепление отцовства в материальной основе семьи</a:t>
            </a:r>
            <a:endParaRPr lang="ru-RU" sz="2400" dirty="0">
              <a:solidFill>
                <a:srgbClr val="FC920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022481"/>
            <a:ext cx="8200798" cy="2508948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 семейной поддержки  КРОО «Служба социальной реабилитации и поддержки «Возрождение»: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материальная поддержка семей в риске разлучения с детьми,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психолого-педагогической поддержки,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 форм семейного отдыха.</a:t>
            </a:r>
          </a:p>
          <a:p>
            <a:endParaRPr lang="ru-RU" dirty="0"/>
          </a:p>
        </p:txBody>
      </p:sp>
      <p:sp>
        <p:nvSpPr>
          <p:cNvPr id="4" name="CustomShape 5">
            <a:extLst>
              <a:ext uri="{FF2B5EF4-FFF2-40B4-BE49-F238E27FC236}">
                <a16:creationId xmlns:a16="http://schemas.microsoft.com/office/drawing/2014/main" id="{128CF97C-7809-4DC0-B457-6A650E45DDB6}"/>
              </a:ext>
            </a:extLst>
          </p:cNvPr>
          <p:cNvSpPr/>
          <p:nvPr/>
        </p:nvSpPr>
        <p:spPr>
          <a:xfrm>
            <a:off x="159657" y="72570"/>
            <a:ext cx="8795703" cy="4499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/>
                <a:ea typeface="Calibri"/>
              </a:rPr>
              <a:t>Вебинар «Мудрость воспитания сердцем: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/>
              </a:rPr>
              <a:t>родитель – родителю»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D70C8771-3E87-4C4D-B15E-4385AA2592F3}"/>
              </a:ext>
            </a:extLst>
          </p:cNvPr>
          <p:cNvSpPr/>
          <p:nvPr/>
        </p:nvSpPr>
        <p:spPr>
          <a:xfrm>
            <a:off x="6451596" y="6525492"/>
            <a:ext cx="2605320" cy="30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Григорьева Г.Ф. 19.12.2018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3937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6"/>
            <a:ext cx="7886700" cy="5385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Методы семейной работы СО НКО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48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fi-FI" sz="2700" b="1" dirty="0">
                <a:solidFill>
                  <a:srgbClr val="002060"/>
                </a:solidFill>
                <a:latin typeface="Aharoni" panose="02010803020104030203" pitchFamily="2" charset="-79"/>
                <a:ea typeface="Microsoft YaHei" pitchFamily="2"/>
                <a:cs typeface="Aharoni" panose="02010803020104030203" pitchFamily="2" charset="-79"/>
              </a:rPr>
              <a:t>Ролевая карта родителя</a:t>
            </a:r>
          </a:p>
          <a:p>
            <a:pPr>
              <a:spcBef>
                <a:spcPts val="48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fi-FI" sz="2700" b="1" dirty="0">
                <a:solidFill>
                  <a:srgbClr val="002060"/>
                </a:solidFill>
                <a:latin typeface="Aharoni" panose="02010803020104030203" pitchFamily="2" charset="-79"/>
                <a:ea typeface="Microsoft YaHei" pitchFamily="2"/>
                <a:cs typeface="Aharoni" panose="02010803020104030203" pitchFamily="2" charset="-79"/>
              </a:rPr>
              <a:t>Генеалогическое дерево</a:t>
            </a:r>
          </a:p>
          <a:p>
            <a:pPr>
              <a:spcBef>
                <a:spcPts val="48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fi-FI" sz="2700" b="1" dirty="0">
                <a:solidFill>
                  <a:srgbClr val="002060"/>
                </a:solidFill>
                <a:latin typeface="Aharoni" panose="02010803020104030203" pitchFamily="2" charset="-79"/>
                <a:ea typeface="Microsoft YaHei" pitchFamily="2"/>
                <a:cs typeface="Aharoni" panose="02010803020104030203" pitchFamily="2" charset="-79"/>
              </a:rPr>
              <a:t>Линия жизни</a:t>
            </a:r>
          </a:p>
          <a:p>
            <a:pPr>
              <a:spcBef>
                <a:spcPts val="48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fi-FI" sz="2700" b="1" dirty="0">
                <a:solidFill>
                  <a:srgbClr val="002060"/>
                </a:solidFill>
                <a:latin typeface="Aharoni" panose="02010803020104030203" pitchFamily="2" charset="-79"/>
                <a:ea typeface="Microsoft YaHei" pitchFamily="2"/>
                <a:cs typeface="Aharoni" panose="02010803020104030203" pitchFamily="2" charset="-79"/>
              </a:rPr>
              <a:t>Сетевая карта</a:t>
            </a:r>
          </a:p>
          <a:p>
            <a:pPr>
              <a:spcBef>
                <a:spcPts val="48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fi-FI" sz="2700" b="1" dirty="0">
                <a:solidFill>
                  <a:srgbClr val="002060"/>
                </a:solidFill>
                <a:latin typeface="Aharoni" panose="02010803020104030203" pitchFamily="2" charset="-79"/>
                <a:ea typeface="Microsoft YaHei" pitchFamily="2"/>
                <a:cs typeface="Aharoni" panose="02010803020104030203" pitchFamily="2" charset="-79"/>
              </a:rPr>
              <a:t>Расписание будней</a:t>
            </a:r>
          </a:p>
          <a:p>
            <a:pPr>
              <a:spcBef>
                <a:spcPts val="48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fi-FI" sz="2700" b="1" dirty="0">
                <a:solidFill>
                  <a:srgbClr val="002060"/>
                </a:solidFill>
                <a:latin typeface="Aharoni" panose="02010803020104030203" pitchFamily="2" charset="-79"/>
                <a:ea typeface="Microsoft YaHei" pitchFamily="2"/>
                <a:cs typeface="Aharoni" panose="02010803020104030203" pitchFamily="2" charset="-79"/>
              </a:rPr>
              <a:t>Чудо -вопросы</a:t>
            </a:r>
          </a:p>
          <a:p>
            <a:endParaRPr lang="ru-RU" dirty="0"/>
          </a:p>
        </p:txBody>
      </p:sp>
      <p:pic>
        <p:nvPicPr>
          <p:cNvPr id="5" name="Kuva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14" y="2226469"/>
            <a:ext cx="3207464" cy="3263504"/>
          </a:xfrm>
          <a:prstGeom prst="rect">
            <a:avLst/>
          </a:prstGeom>
        </p:spPr>
      </p:pic>
      <p:sp>
        <p:nvSpPr>
          <p:cNvPr id="6" name="CustomShape 5">
            <a:extLst>
              <a:ext uri="{FF2B5EF4-FFF2-40B4-BE49-F238E27FC236}">
                <a16:creationId xmlns:a16="http://schemas.microsoft.com/office/drawing/2014/main" id="{7357D317-A522-4AA4-9F8E-4E9885957EA0}"/>
              </a:ext>
            </a:extLst>
          </p:cNvPr>
          <p:cNvSpPr/>
          <p:nvPr/>
        </p:nvSpPr>
        <p:spPr>
          <a:xfrm>
            <a:off x="159657" y="72570"/>
            <a:ext cx="8795703" cy="4499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/>
                <a:ea typeface="Calibri"/>
              </a:rPr>
              <a:t>Вебинар «Мудрость воспитания сердцем: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/>
              </a:rPr>
              <a:t>родитель – родителю»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2D9435A4-AD37-43D0-BDA4-F4BF711EB504}"/>
              </a:ext>
            </a:extLst>
          </p:cNvPr>
          <p:cNvSpPr/>
          <p:nvPr/>
        </p:nvSpPr>
        <p:spPr>
          <a:xfrm>
            <a:off x="6451596" y="6525492"/>
            <a:ext cx="2605320" cy="30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Григорьева Г.Ф. 19.12.2018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5527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2018 Мои документы\Проект КАФ КОНДОПОГА\2018 год Проект КАФ\Камертон Семьи 2017-2018\ФОТО Камертон 5 21.02.18\DSC006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20275" r="31095" b="28036"/>
          <a:stretch/>
        </p:blipFill>
        <p:spPr bwMode="auto">
          <a:xfrm>
            <a:off x="2886461" y="1373612"/>
            <a:ext cx="3284204" cy="251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1\Desktop\2018 Мои документы\Проект КАФ КОНДОПОГА\2018 год Проект КАФ\Камертон Семьи 2017-2018\ФОТО камертон 20.12.17\IMG_267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r="23250" b="6532"/>
          <a:stretch/>
        </p:blipFill>
        <p:spPr bwMode="auto">
          <a:xfrm rot="5400000">
            <a:off x="122942" y="1127791"/>
            <a:ext cx="2683970" cy="284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2"/>
          <a:stretch/>
        </p:blipFill>
        <p:spPr bwMode="auto">
          <a:xfrm>
            <a:off x="106471" y="3955376"/>
            <a:ext cx="2994509" cy="201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5" r="26493" b="19002"/>
          <a:stretch/>
        </p:blipFill>
        <p:spPr bwMode="auto">
          <a:xfrm>
            <a:off x="6170665" y="1207340"/>
            <a:ext cx="2554593" cy="268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00980" y="4167201"/>
            <a:ext cx="58543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Тематический план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психолого-педагогической программы «Камертон Семьи» </a:t>
            </a:r>
          </a:p>
          <a:p>
            <a:pPr algn="ctr" defTabSz="685800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сентябрь 2017 –  июнь 2018)</a:t>
            </a:r>
          </a:p>
          <a:p>
            <a:pPr algn="just" defTabSz="685800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развитие психолого-педагогических компетенций родителей и детей в целях  воссоединения и укрепления потенциала семей.</a:t>
            </a:r>
          </a:p>
          <a:p>
            <a:pPr algn="just" defTabSz="685800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Семьи для меня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Ретроспектива 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Интроспектива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Перспектива </a:t>
            </a:r>
          </a:p>
          <a:p>
            <a:pPr algn="just" defTabSz="685800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Роль Семьи для меня: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Ретроспектива 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Интроспектива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Перспектива</a:t>
            </a:r>
          </a:p>
          <a:p>
            <a:pPr algn="just" defTabSz="685800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 Семье: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Традиции и Инновации; Миф и Реальность;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Многозвучие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Гармония</a:t>
            </a:r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CD4EFDDC-7117-4316-90C4-6F09C8AC1113}"/>
              </a:ext>
            </a:extLst>
          </p:cNvPr>
          <p:cNvSpPr/>
          <p:nvPr/>
        </p:nvSpPr>
        <p:spPr>
          <a:xfrm>
            <a:off x="159657" y="72570"/>
            <a:ext cx="8795703" cy="4499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/>
                <a:ea typeface="Calibri"/>
              </a:rPr>
              <a:t>Вебинар «Мудрость воспитания сердцем: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/>
              </a:rPr>
              <a:t>родитель – родителю»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CB5C4D07-86FA-41F7-A9C0-F4522B17E8A7}"/>
              </a:ext>
            </a:extLst>
          </p:cNvPr>
          <p:cNvSpPr/>
          <p:nvPr/>
        </p:nvSpPr>
        <p:spPr>
          <a:xfrm>
            <a:off x="6451596" y="6525492"/>
            <a:ext cx="2605320" cy="30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Григорьева Г.Ф. 19.12.2018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9620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 descr="image013 - Средство просмотра фотографий Window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0" b="21527"/>
          <a:stretch/>
        </p:blipFill>
        <p:spPr>
          <a:xfrm>
            <a:off x="1524000" y="1396294"/>
            <a:ext cx="6040902" cy="5080830"/>
          </a:xfrm>
        </p:spPr>
      </p:pic>
      <p:sp>
        <p:nvSpPr>
          <p:cNvPr id="5" name="CustomShape 5">
            <a:extLst>
              <a:ext uri="{FF2B5EF4-FFF2-40B4-BE49-F238E27FC236}">
                <a16:creationId xmlns:a16="http://schemas.microsoft.com/office/drawing/2014/main" id="{A6F3837E-EF5B-4F3C-B1B3-4E9F555ADEC4}"/>
              </a:ext>
            </a:extLst>
          </p:cNvPr>
          <p:cNvSpPr/>
          <p:nvPr/>
        </p:nvSpPr>
        <p:spPr>
          <a:xfrm>
            <a:off x="159657" y="72570"/>
            <a:ext cx="8795703" cy="4499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/>
                <a:ea typeface="Calibri"/>
              </a:rPr>
              <a:t>Вебинар «Мудрость воспитания сердцем: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/>
              </a:rPr>
              <a:t>родитель – родителю»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29D5B9D4-986F-46AA-BDA4-463A811E0786}"/>
              </a:ext>
            </a:extLst>
          </p:cNvPr>
          <p:cNvSpPr/>
          <p:nvPr/>
        </p:nvSpPr>
        <p:spPr>
          <a:xfrm>
            <a:off x="6451596" y="6525492"/>
            <a:ext cx="2605320" cy="30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Григорьева Г.Ф. 19.12.2018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D683260-C734-4BAC-8BA5-33AA3090ADD9}"/>
              </a:ext>
            </a:extLst>
          </p:cNvPr>
          <p:cNvSpPr/>
          <p:nvPr/>
        </p:nvSpPr>
        <p:spPr>
          <a:xfrm>
            <a:off x="1656680" y="677156"/>
            <a:ext cx="5874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1859C"/>
                </a:solidFill>
                <a:latin typeface="Arial"/>
              </a:rPr>
              <a:t>Содержание семейно-общественной  поддержки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80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2CAEFCEC-7B81-480E-80E8-C5031F8A2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2857" y="4364831"/>
            <a:ext cx="6101443" cy="149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>
              <a:buClrTx/>
              <a:buFontTx/>
              <a:buNone/>
            </a:pPr>
            <a:endParaRPr lang="ru-RU" altLang="ru-RU" dirty="0">
              <a:solidFill>
                <a:srgbClr val="1919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Эксперт: Минина Виктория Владимировна, </a:t>
            </a:r>
          </a:p>
          <a:p>
            <a:pPr algn="r" eaLnBrk="1">
              <a:buClrTx/>
              <a:buFontTx/>
              <a:buNone/>
            </a:pP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профилактики социального сиротства Министерства социальной защиты Республики Карелия</a:t>
            </a:r>
            <a:br>
              <a:rPr lang="ru-RU" alt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ru-RU" altLang="ru-RU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051" name="Group 2">
            <a:extLst>
              <a:ext uri="{FF2B5EF4-FFF2-40B4-BE49-F238E27FC236}">
                <a16:creationId xmlns:a16="http://schemas.microsoft.com/office/drawing/2014/main" id="{485101CB-A3D0-44FA-95C8-3D2150B791F7}"/>
              </a:ext>
            </a:extLst>
          </p:cNvPr>
          <p:cNvGrpSpPr>
            <a:grpSpLocks/>
          </p:cNvGrpSpPr>
          <p:nvPr/>
        </p:nvGrpSpPr>
        <p:grpSpPr bwMode="auto">
          <a:xfrm>
            <a:off x="0" y="869156"/>
            <a:ext cx="9139238" cy="738188"/>
            <a:chOff x="0" y="8"/>
            <a:chExt cx="5757" cy="465"/>
          </a:xfrm>
        </p:grpSpPr>
        <p:pic>
          <p:nvPicPr>
            <p:cNvPr id="2054" name="Picture 3">
              <a:extLst>
                <a:ext uri="{FF2B5EF4-FFF2-40B4-BE49-F238E27FC236}">
                  <a16:creationId xmlns:a16="http://schemas.microsoft.com/office/drawing/2014/main" id="{3E4CA67E-B73B-46DE-819A-9ECE25AD61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"/>
              <a:ext cx="5757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55" name="Text Box 4">
              <a:extLst>
                <a:ext uri="{FF2B5EF4-FFF2-40B4-BE49-F238E27FC236}">
                  <a16:creationId xmlns:a16="http://schemas.microsoft.com/office/drawing/2014/main" id="{70183754-E6AD-49AD-B93D-1AA8F411E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"/>
              <a:ext cx="5757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algn="just" eaLnBrk="1" hangingPunct="1">
                <a:buClrTx/>
                <a:buFontTx/>
                <a:buNone/>
              </a:pPr>
              <a:r>
                <a:rPr lang="ru-RU" altLang="ru-RU" sz="1000" b="1" dirty="0">
                  <a:solidFill>
                    <a:srgbClr val="002060"/>
                  </a:solidFill>
                  <a:latin typeface="Calibri" panose="020F0502020204030204" pitchFamily="34" charset="0"/>
                  <a:cs typeface="Tahoma" panose="020B0604030504040204" pitchFamily="34" charset="0"/>
                </a:rPr>
                <a:t>                             </a:t>
              </a:r>
              <a:r>
                <a:rPr lang="ru-RU" altLang="ru-RU" b="1" dirty="0">
                  <a:solidFill>
                    <a:srgbClr val="002060"/>
                  </a:solidFill>
                  <a:cs typeface="Arial" panose="020B0604020202020204" pitchFamily="34" charset="0"/>
                </a:rPr>
                <a:t>Министерство социальной защиты </a:t>
              </a:r>
            </a:p>
            <a:p>
              <a:pPr algn="just" eaLnBrk="1" hangingPunct="1">
                <a:buClrTx/>
                <a:buFontTx/>
                <a:buNone/>
              </a:pPr>
              <a:r>
                <a:rPr lang="ru-RU" altLang="ru-RU" b="1" dirty="0">
                  <a:solidFill>
                    <a:srgbClr val="002060"/>
                  </a:solidFill>
                  <a:cs typeface="Arial" panose="020B0604020202020204" pitchFamily="34" charset="0"/>
                </a:rPr>
                <a:t>               Республики Карелия</a:t>
              </a:r>
            </a:p>
          </p:txBody>
        </p:sp>
      </p:grpSp>
      <p:pic>
        <p:nvPicPr>
          <p:cNvPr id="2052" name="Picture 5">
            <a:extLst>
              <a:ext uri="{FF2B5EF4-FFF2-40B4-BE49-F238E27FC236}">
                <a16:creationId xmlns:a16="http://schemas.microsoft.com/office/drawing/2014/main" id="{4257AB4E-5918-46EB-8451-03FE98EE1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867569"/>
            <a:ext cx="576263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" name="TextBox 1">
            <a:extLst>
              <a:ext uri="{FF2B5EF4-FFF2-40B4-BE49-F238E27FC236}">
                <a16:creationId xmlns:a16="http://schemas.microsoft.com/office/drawing/2014/main" id="{CF4C08CA-45A2-46D1-B23B-26C42389B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7" y="1850800"/>
            <a:ext cx="81375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от поддержки семей с детьми – </a:t>
            </a:r>
          </a:p>
          <a:p>
            <a:pPr algn="ctr"/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повышению качества жизни</a:t>
            </a:r>
            <a:endParaRPr lang="ru-RU" altLang="ru-RU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id="{E89B7E49-A922-49BF-9D2D-45BD554456AA}"/>
              </a:ext>
            </a:extLst>
          </p:cNvPr>
          <p:cNvSpPr/>
          <p:nvPr/>
        </p:nvSpPr>
        <p:spPr>
          <a:xfrm>
            <a:off x="1763640" y="6324480"/>
            <a:ext cx="5382360" cy="301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ru-RU" sz="1300" i="1" dirty="0">
                <a:solidFill>
                  <a:srgbClr val="002060"/>
                </a:solidFill>
                <a:latin typeface="Arial"/>
                <a:ea typeface="Calibri"/>
              </a:rPr>
              <a:t>Республика Карелия, г. Петрозаводск, 19 декабря 2018 года</a:t>
            </a:r>
            <a:endParaRPr dirty="0"/>
          </a:p>
        </p:txBody>
      </p:sp>
      <p:sp>
        <p:nvSpPr>
          <p:cNvPr id="9" name="CustomShape 5">
            <a:extLst>
              <a:ext uri="{FF2B5EF4-FFF2-40B4-BE49-F238E27FC236}">
                <a16:creationId xmlns:a16="http://schemas.microsoft.com/office/drawing/2014/main" id="{C5BA5D49-D6C6-4EF7-AF96-D4179C13DFD7}"/>
              </a:ext>
            </a:extLst>
          </p:cNvPr>
          <p:cNvSpPr/>
          <p:nvPr/>
        </p:nvSpPr>
        <p:spPr>
          <a:xfrm>
            <a:off x="188640" y="105648"/>
            <a:ext cx="8766720" cy="70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385623"/>
                </a:solidFill>
                <a:latin typeface="Arial"/>
                <a:ea typeface="Calibri"/>
              </a:rPr>
              <a:t>Вебинар «Мудрость воспитания сердцем: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FF0000"/>
                </a:solidFill>
                <a:latin typeface="Arial"/>
                <a:ea typeface="Calibri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/>
                <a:ea typeface="Calibri"/>
              </a:rPr>
              <a:t>родитель – родителю» </a:t>
            </a:r>
            <a:endParaRPr dirty="0"/>
          </a:p>
        </p:txBody>
      </p:sp>
      <p:pic>
        <p:nvPicPr>
          <p:cNvPr id="16386" name="Picture 2" descr="ÐÐ°ÑÑÐ¸Ð½ÐºÐ¸ Ð¿Ð¾ Ð·Ð°Ð¿ÑÐ¾ÑÑ ÐÐ°ÑÐµÑÑÐ²Ð¾  Ð¶Ð¸Ð·Ð½Ð¸ Ð´ÐµÑÐµÐ¹ Ð²ÐµÐºÑÐ¾Ñ">
            <a:extLst>
              <a:ext uri="{FF2B5EF4-FFF2-40B4-BE49-F238E27FC236}">
                <a16:creationId xmlns:a16="http://schemas.microsoft.com/office/drawing/2014/main" id="{9A0A1F64-747E-4399-9FC5-411DC5F49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104180"/>
            <a:ext cx="3187700" cy="27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84213" y="1522810"/>
            <a:ext cx="7772400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SzTx/>
              <a:buNone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endParaRPr lang="ru-RU" altLang="ru-RU" sz="3600" b="1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7188" y="2477691"/>
            <a:ext cx="8572500" cy="336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7500" tIns="35100" rIns="67500" bIns="35100"/>
          <a:lstStyle/>
          <a:p>
            <a:pPr algn="ctr" defTabSz="685800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ru-RU" sz="1350" dirty="0">
              <a:solidFill>
                <a:srgbClr val="990000"/>
              </a:solidFill>
              <a:latin typeface="Comic Sans MS" pitchFamily="64" charset="0"/>
              <a:ea typeface="Microsoft YaHei" charset="-122"/>
            </a:endParaRPr>
          </a:p>
          <a:p>
            <a:pPr marL="257175" indent="-254794" algn="ctr" defTabSz="685800">
              <a:spcBef>
                <a:spcPts val="600"/>
              </a:spcBef>
              <a:tabLst>
                <a:tab pos="257175" algn="l"/>
                <a:tab pos="592931" algn="l"/>
                <a:tab pos="929879" algn="l"/>
                <a:tab pos="1266825" algn="l"/>
                <a:tab pos="1603772" algn="l"/>
                <a:tab pos="1940719" algn="l"/>
                <a:tab pos="2277666" algn="l"/>
                <a:tab pos="2614613" algn="l"/>
                <a:tab pos="2951560" algn="l"/>
                <a:tab pos="3288506" algn="l"/>
                <a:tab pos="3625454" algn="l"/>
                <a:tab pos="3962400" algn="l"/>
                <a:tab pos="4299347" algn="l"/>
                <a:tab pos="4636294" algn="l"/>
                <a:tab pos="4973241" algn="l"/>
                <a:tab pos="5310188" algn="l"/>
                <a:tab pos="5647135" algn="l"/>
                <a:tab pos="5984081" algn="l"/>
                <a:tab pos="6321029" algn="l"/>
                <a:tab pos="6657975" algn="l"/>
                <a:tab pos="6994922" algn="l"/>
              </a:tabLst>
              <a:defRPr/>
            </a:pPr>
            <a:endParaRPr lang="ru-RU" sz="1350" dirty="0">
              <a:solidFill>
                <a:srgbClr val="000000"/>
              </a:solidFill>
              <a:latin typeface="Calibri" panose="020F0502020204030204"/>
              <a:ea typeface="Microsoft YaHei" charset="-122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720726" y="4367213"/>
            <a:ext cx="8423275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defTabSz="685800">
              <a:lnSpc>
                <a:spcPct val="80000"/>
              </a:lnSpc>
              <a:spcBef>
                <a:spcPts val="375"/>
              </a:spcBef>
              <a:buClrTx/>
              <a:buSzTx/>
              <a:buNone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ru-RU" altLang="ru-RU" sz="1500">
                <a:solidFill>
                  <a:srgbClr val="003399"/>
                </a:solidFill>
              </a:rPr>
              <a:t> 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0"/>
            <a:ext cx="9144000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3318" name="Object 4"/>
          <p:cNvGraphicFramePr>
            <a:graphicFrameLocks noChangeAspect="1"/>
          </p:cNvGraphicFramePr>
          <p:nvPr/>
        </p:nvGraphicFramePr>
        <p:xfrm>
          <a:off x="0" y="5786437"/>
          <a:ext cx="91440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133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86437"/>
                        <a:ext cx="91440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5"/>
          <p:cNvGraphicFramePr>
            <a:graphicFrameLocks noChangeAspect="1"/>
          </p:cNvGraphicFramePr>
          <p:nvPr/>
        </p:nvGraphicFramePr>
        <p:xfrm>
          <a:off x="0" y="5786437"/>
          <a:ext cx="91440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r:id="rId7" imgW="0" imgH="0" progId="">
                  <p:embed/>
                </p:oleObj>
              </mc:Choice>
              <mc:Fallback>
                <p:oleObj r:id="rId7" imgW="0" imgH="0" progId="">
                  <p:embed/>
                  <p:pic>
                    <p:nvPicPr>
                      <p:cNvPr id="133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86437"/>
                        <a:ext cx="91440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0" name="Picture 2" descr="C:\Documents and Settings\Администратор\Рабочий стол\девочка с зонтиком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7344"/>
            <a:ext cx="3622675" cy="401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Прямоугольник 8"/>
          <p:cNvSpPr>
            <a:spLocks noChangeArrowheads="1"/>
          </p:cNvSpPr>
          <p:nvPr/>
        </p:nvSpPr>
        <p:spPr bwMode="auto">
          <a:xfrm>
            <a:off x="4206876" y="3100388"/>
            <a:ext cx="4089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685800"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solidFill>
                  <a:srgbClr val="002060"/>
                </a:solidFill>
                <a:cs typeface="Times New Roman" pitchFamily="18" charset="0"/>
                <a:hlinkClick r:id="rId9"/>
              </a:rPr>
              <a:t>http://kroo-vozrozhdenie.ru</a:t>
            </a:r>
            <a:endParaRPr lang="ru-RU" altLang="ru-RU" sz="1800" dirty="0">
              <a:solidFill>
                <a:srgbClr val="002060"/>
              </a:solidFill>
              <a:cs typeface="Times New Roman" pitchFamily="18" charset="0"/>
            </a:endParaRPr>
          </a:p>
          <a:p>
            <a:pPr defTabSz="685800"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solidFill>
                  <a:prstClr val="black"/>
                </a:solidFill>
                <a:cs typeface="Times New Roman" pitchFamily="18" charset="0"/>
              </a:rPr>
              <a:t>Тел:</a:t>
            </a:r>
          </a:p>
          <a:p>
            <a:pPr defTabSz="685800"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solidFill>
                  <a:prstClr val="black"/>
                </a:solidFill>
                <a:cs typeface="Times New Roman" pitchFamily="18" charset="0"/>
              </a:rPr>
              <a:t> 89004552875</a:t>
            </a:r>
          </a:p>
          <a:p>
            <a:pPr defTabSz="685800">
              <a:spcBef>
                <a:spcPct val="0"/>
              </a:spcBef>
              <a:buClrTx/>
              <a:buSzTx/>
              <a:buNone/>
            </a:pPr>
            <a:r>
              <a:rPr lang="ru-RU" altLang="ru-RU" sz="1800" dirty="0">
                <a:solidFill>
                  <a:prstClr val="black"/>
                </a:solidFill>
                <a:cs typeface="Times New Roman" pitchFamily="18" charset="0"/>
              </a:rPr>
              <a:t> 89114136177</a:t>
            </a:r>
          </a:p>
          <a:p>
            <a:pPr defTabSz="685800">
              <a:spcBef>
                <a:spcPct val="0"/>
              </a:spcBef>
              <a:buClrTx/>
              <a:buSzTx/>
              <a:buNone/>
            </a:pPr>
            <a:endParaRPr lang="ru-RU" altLang="ru-RU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13322" name="Рисунок 11" descr="http://kroo-vozrozhdenie.ru/templates/advocate/images/logos/logo-s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4" y="1512095"/>
            <a:ext cx="6013450" cy="115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stomShape 5">
            <a:extLst>
              <a:ext uri="{FF2B5EF4-FFF2-40B4-BE49-F238E27FC236}">
                <a16:creationId xmlns:a16="http://schemas.microsoft.com/office/drawing/2014/main" id="{E8B6BBE7-C1CF-4D72-8EB1-0541B176EE90}"/>
              </a:ext>
            </a:extLst>
          </p:cNvPr>
          <p:cNvSpPr/>
          <p:nvPr/>
        </p:nvSpPr>
        <p:spPr>
          <a:xfrm>
            <a:off x="159657" y="72570"/>
            <a:ext cx="8795703" cy="4499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/>
                <a:uLnTx/>
                <a:uFillTx/>
                <a:latin typeface="Arial"/>
                <a:ea typeface="Calibri"/>
              </a:rPr>
              <a:t>Вебинар «Мудрость воспитания сердцем: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Calibri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/>
              </a:rPr>
              <a:t>родитель – родителю»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0019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375438" y="2156472"/>
            <a:ext cx="6766560" cy="5113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ru-RU" sz="1400" dirty="0">
                <a:solidFill>
                  <a:srgbClr val="002060"/>
                </a:solidFill>
                <a:latin typeface="Arial"/>
                <a:ea typeface="Calibri"/>
              </a:rPr>
              <a:t>Карельский республиканский общественный благотворительный фонд </a:t>
            </a:r>
          </a:p>
          <a:p>
            <a:pPr algn="ctr">
              <a:lnSpc>
                <a:spcPct val="107000"/>
              </a:lnSpc>
            </a:pPr>
            <a:r>
              <a:rPr lang="ru-RU" sz="1400" dirty="0">
                <a:solidFill>
                  <a:srgbClr val="002060"/>
                </a:solidFill>
                <a:latin typeface="Arial"/>
                <a:ea typeface="Calibri"/>
              </a:rPr>
              <a:t>«Центр развития  молодежных и общественных инициатив»</a:t>
            </a:r>
            <a:endParaRPr dirty="0"/>
          </a:p>
        </p:txBody>
      </p:sp>
      <p:sp>
        <p:nvSpPr>
          <p:cNvPr id="123" name="CustomShape 2"/>
          <p:cNvSpPr/>
          <p:nvPr/>
        </p:nvSpPr>
        <p:spPr>
          <a:xfrm>
            <a:off x="4572000" y="2981660"/>
            <a:ext cx="4395672" cy="219439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2800" b="1" dirty="0">
                <a:solidFill>
                  <a:srgbClr val="31859C"/>
                </a:solidFill>
                <a:latin typeface="Arial"/>
                <a:ea typeface="Calibri"/>
              </a:rPr>
              <a:t>Тема: «От семейно-общественной поддержки – </a:t>
            </a:r>
          </a:p>
          <a:p>
            <a:pPr algn="ctr"/>
            <a:r>
              <a:rPr lang="ru-RU" sz="2800" b="1" dirty="0">
                <a:solidFill>
                  <a:srgbClr val="31859C"/>
                </a:solidFill>
                <a:latin typeface="Arial"/>
                <a:ea typeface="Calibri"/>
              </a:rPr>
              <a:t>к сотрудничеству на равных»</a:t>
            </a:r>
            <a:endParaRPr dirty="0"/>
          </a:p>
          <a:p>
            <a:pPr algn="r">
              <a:lnSpc>
                <a:spcPct val="107000"/>
              </a:lnSpc>
            </a:pPr>
            <a:endParaRPr dirty="0"/>
          </a:p>
          <a:p>
            <a:pPr algn="r">
              <a:lnSpc>
                <a:spcPct val="107000"/>
              </a:lnSpc>
            </a:pPr>
            <a:r>
              <a:rPr lang="ru-RU" sz="1600" b="1" i="1" dirty="0">
                <a:solidFill>
                  <a:srgbClr val="002060"/>
                </a:solidFill>
                <a:latin typeface="Arial"/>
                <a:ea typeface="Calibri"/>
              </a:rPr>
              <a:t>  </a:t>
            </a:r>
            <a:endParaRPr dirty="0"/>
          </a:p>
        </p:txBody>
      </p:sp>
      <p:sp>
        <p:nvSpPr>
          <p:cNvPr id="124" name="CustomShape 3"/>
          <p:cNvSpPr/>
          <p:nvPr/>
        </p:nvSpPr>
        <p:spPr>
          <a:xfrm>
            <a:off x="1306289" y="5453447"/>
            <a:ext cx="7661384" cy="72963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400" b="1" i="1" dirty="0">
                <a:solidFill>
                  <a:srgbClr val="002060"/>
                </a:solidFill>
                <a:latin typeface="Arial"/>
                <a:ea typeface="DejaVu Sans"/>
              </a:rPr>
              <a:t>Эксперт: Ермакова Нина Александровна,  </a:t>
            </a:r>
            <a:r>
              <a:rPr lang="ru-RU" sz="1400" b="1" i="1" dirty="0">
                <a:solidFill>
                  <a:srgbClr val="002060"/>
                </a:solidFill>
                <a:latin typeface="Arial"/>
              </a:rPr>
              <a:t>соруководитель Центра семейной культуры </a:t>
            </a:r>
            <a:r>
              <a:rPr lang="ru-RU" sz="1400" b="1" i="1" dirty="0">
                <a:solidFill>
                  <a:srgbClr val="002060"/>
                </a:solidFill>
                <a:latin typeface="Arial"/>
                <a:ea typeface="DejaVu Sans"/>
              </a:rPr>
              <a:t>Карельский республиканский общественный благотворительный фонд «Центр развития  молодежных и общественных инициатив»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25" name="CustomShape 4"/>
          <p:cNvSpPr/>
          <p:nvPr/>
        </p:nvSpPr>
        <p:spPr>
          <a:xfrm>
            <a:off x="1763640" y="6512760"/>
            <a:ext cx="5380560" cy="29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7000"/>
              </a:lnSpc>
            </a:pPr>
            <a:r>
              <a:rPr lang="ru-RU" sz="1300" i="1">
                <a:solidFill>
                  <a:srgbClr val="002060"/>
                </a:solidFill>
                <a:latin typeface="Arial"/>
                <a:ea typeface="Calibri"/>
              </a:rPr>
              <a:t>Республика Карелия, г. Петрозаводск, 19 декабря 2018 года</a:t>
            </a:r>
            <a:endParaRPr/>
          </a:p>
        </p:txBody>
      </p:sp>
      <p:sp>
        <p:nvSpPr>
          <p:cNvPr id="126" name="CustomShape 5"/>
          <p:cNvSpPr/>
          <p:nvPr/>
        </p:nvSpPr>
        <p:spPr>
          <a:xfrm>
            <a:off x="188640" y="221760"/>
            <a:ext cx="876492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385623"/>
                </a:solidFill>
                <a:latin typeface="Arial"/>
                <a:ea typeface="Calibri"/>
              </a:rPr>
              <a:t>Вебинар «Мудрость воспитания сердцем: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b="1">
                <a:solidFill>
                  <a:srgbClr val="FF0000"/>
                </a:solidFill>
                <a:latin typeface="Arial"/>
                <a:ea typeface="Calibri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Arial"/>
                <a:ea typeface="Calibri"/>
              </a:rPr>
              <a:t>Родитель – родителю» </a:t>
            </a:r>
            <a:endParaRPr/>
          </a:p>
        </p:txBody>
      </p:sp>
      <p:sp>
        <p:nvSpPr>
          <p:cNvPr id="127" name="CustomShape 6"/>
          <p:cNvSpPr/>
          <p:nvPr/>
        </p:nvSpPr>
        <p:spPr>
          <a:xfrm>
            <a:off x="2921112" y="1230342"/>
            <a:ext cx="6046560" cy="51137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7000"/>
              </a:lnSpc>
            </a:pP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«Великая радость заключена в том, чтобы посвятить себя служению другим людям», Мать Тереза</a:t>
            </a:r>
            <a:endParaRPr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</a:pPr>
            <a:r>
              <a:rPr lang="ru-RU" sz="1400" i="1" dirty="0">
                <a:solidFill>
                  <a:srgbClr val="444444"/>
                </a:solidFill>
                <a:latin typeface="quot"/>
                <a:ea typeface="quot"/>
              </a:rPr>
              <a:t> </a:t>
            </a:r>
            <a:endParaRPr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180E88A-70E0-44A6-9766-9FCADF0398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32116" y="3066633"/>
            <a:ext cx="2844800" cy="202444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188640" y="188640"/>
            <a:ext cx="8701920" cy="57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>
                <a:solidFill>
                  <a:srgbClr val="385623"/>
                </a:solidFill>
                <a:latin typeface="Arial"/>
                <a:ea typeface="Calibri"/>
              </a:rPr>
              <a:t>Вебинар «Мудрость воспитания сердцем: 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 b="1">
                <a:solidFill>
                  <a:srgbClr val="C00000"/>
                </a:solidFill>
                <a:latin typeface="Arial"/>
                <a:ea typeface="Calibri"/>
              </a:rPr>
              <a:t>Родитель – родителю» </a:t>
            </a:r>
            <a:endParaRPr/>
          </a:p>
        </p:txBody>
      </p:sp>
      <p:sp>
        <p:nvSpPr>
          <p:cNvPr id="136" name="CustomShape 3"/>
          <p:cNvSpPr/>
          <p:nvPr/>
        </p:nvSpPr>
        <p:spPr>
          <a:xfrm>
            <a:off x="6519960" y="6510600"/>
            <a:ext cx="2603520" cy="30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002060"/>
                </a:solidFill>
                <a:latin typeface="Arial"/>
                <a:ea typeface="Calibri"/>
              </a:rPr>
              <a:t>Ермакова Н.А. 19.12.2018</a:t>
            </a:r>
            <a:endParaRPr/>
          </a:p>
        </p:txBody>
      </p:sp>
      <p:sp>
        <p:nvSpPr>
          <p:cNvPr id="137" name="CustomShape 4"/>
          <p:cNvSpPr/>
          <p:nvPr/>
        </p:nvSpPr>
        <p:spPr>
          <a:xfrm>
            <a:off x="420914" y="4378686"/>
            <a:ext cx="8264445" cy="17503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dirty="0"/>
          </a:p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Семейный наставник – это доброволец, помогающий освоить подростку, молодому человеку, семье, компетенции позитивного жизнетворчества.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dirty="0"/>
          </a:p>
          <a:p>
            <a:endParaRPr dirty="0"/>
          </a:p>
        </p:txBody>
      </p:sp>
      <p:pic>
        <p:nvPicPr>
          <p:cNvPr id="13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57943" y="2076473"/>
            <a:ext cx="2966058" cy="2133360"/>
          </a:xfrm>
          <a:prstGeom prst="rect">
            <a:avLst/>
          </a:prstGeom>
          <a:ln>
            <a:noFill/>
          </a:ln>
        </p:spPr>
      </p:pic>
      <p:pic>
        <p:nvPicPr>
          <p:cNvPr id="139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220000" y="2092507"/>
            <a:ext cx="3167280" cy="2133360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36DA69B-41B1-4836-AF12-04F6EC10E9CC}"/>
              </a:ext>
            </a:extLst>
          </p:cNvPr>
          <p:cNvSpPr/>
          <p:nvPr/>
        </p:nvSpPr>
        <p:spPr>
          <a:xfrm>
            <a:off x="1500880" y="1004698"/>
            <a:ext cx="6090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C92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Семейный наставник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88640" y="188640"/>
            <a:ext cx="8701920" cy="57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rgbClr val="385623"/>
                </a:solidFill>
                <a:latin typeface="Arial"/>
                <a:ea typeface="Calibri"/>
              </a:rPr>
              <a:t>Вебинар «Мудрость воспитания сердцем: 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rgbClr val="C00000"/>
                </a:solidFill>
                <a:latin typeface="Arial"/>
                <a:ea typeface="Calibri"/>
              </a:rPr>
              <a:t>Родитель – родителю» </a:t>
            </a:r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30" name="CustomShape 3"/>
          <p:cNvSpPr/>
          <p:nvPr/>
        </p:nvSpPr>
        <p:spPr>
          <a:xfrm>
            <a:off x="6519960" y="6510600"/>
            <a:ext cx="2603520" cy="30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>
                <a:solidFill>
                  <a:srgbClr val="002060"/>
                </a:solidFill>
                <a:latin typeface="Arial"/>
                <a:ea typeface="Calibri"/>
              </a:rPr>
              <a:t>Ермакова Н.А. 19.12.2018</a:t>
            </a:r>
            <a:endParaRPr/>
          </a:p>
        </p:txBody>
      </p:sp>
      <p:pic>
        <p:nvPicPr>
          <p:cNvPr id="13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888800" y="2168807"/>
            <a:ext cx="3262320" cy="2169983"/>
          </a:xfrm>
          <a:prstGeom prst="rect">
            <a:avLst/>
          </a:prstGeom>
          <a:ln>
            <a:noFill/>
          </a:ln>
        </p:spPr>
      </p:pic>
      <p:sp>
        <p:nvSpPr>
          <p:cNvPr id="132" name="CustomShape 4"/>
          <p:cNvSpPr/>
          <p:nvPr/>
        </p:nvSpPr>
        <p:spPr>
          <a:xfrm>
            <a:off x="566056" y="4484923"/>
            <a:ext cx="7779657" cy="11497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Общественно-государственный центр семейной поддержки  «Добрые Люди» – это дружеское пространство взаимодействия общественных, государственных и муниципальных организаций, действующих на основании соглашения о сотрудничестве.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39198" y="2110750"/>
            <a:ext cx="3314274" cy="2169983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6C8F0F-48AA-455E-8B40-ADF86D3C225D}"/>
              </a:ext>
            </a:extLst>
          </p:cNvPr>
          <p:cNvSpPr/>
          <p:nvPr/>
        </p:nvSpPr>
        <p:spPr>
          <a:xfrm>
            <a:off x="1500880" y="1004698"/>
            <a:ext cx="6090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C92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Общественно-государственный центр семейной поддержки  «Добрые Люди» </a:t>
            </a:r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BB996023-0A74-4908-84C8-3B4AE6AFCE66}"/>
              </a:ext>
            </a:extLst>
          </p:cNvPr>
          <p:cNvSpPr/>
          <p:nvPr/>
        </p:nvSpPr>
        <p:spPr>
          <a:xfrm>
            <a:off x="367560" y="5484276"/>
            <a:ext cx="8408880" cy="112594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200" dirty="0">
                <a:solidFill>
                  <a:srgbClr val="002060"/>
                </a:solidFill>
                <a:latin typeface="Arial"/>
              </a:rPr>
              <a:t> </a:t>
            </a:r>
          </a:p>
          <a:p>
            <a:pPr algn="ctr">
              <a:lnSpc>
                <a:spcPct val="100000"/>
              </a:lnSpc>
            </a:pPr>
            <a:endParaRPr lang="ru-RU" sz="1200" dirty="0">
              <a:solidFill>
                <a:srgbClr val="002060"/>
              </a:solidFill>
              <a:latin typeface="Arial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1200" dirty="0">
              <a:solidFill>
                <a:srgbClr val="002060"/>
              </a:solidFill>
              <a:latin typeface="Arial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1200" dirty="0">
              <a:solidFill>
                <a:srgbClr val="002060"/>
              </a:solidFill>
              <a:latin typeface="Arial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1200" dirty="0">
              <a:solidFill>
                <a:srgbClr val="002060"/>
              </a:solidFill>
              <a:latin typeface="Arial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1200" dirty="0">
              <a:solidFill>
                <a:srgbClr val="002060"/>
              </a:solidFill>
              <a:latin typeface="Arial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видеосюжет «Дорогою Добра»: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https://vk.com/videos-93577516?z=video-48613829_456245066%2Fclub93577516%2Fpl_-93577516_-2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4">
            <a:extLst>
              <a:ext uri="{FF2B5EF4-FFF2-40B4-BE49-F238E27FC236}">
                <a16:creationId xmlns:a16="http://schemas.microsoft.com/office/drawing/2014/main" id="{BA9B5916-4CF6-4A1A-B05E-4DCAE4A5C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" y="1060939"/>
            <a:ext cx="1145931" cy="7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Рисунок 5">
            <a:extLst>
              <a:ext uri="{FF2B5EF4-FFF2-40B4-BE49-F238E27FC236}">
                <a16:creationId xmlns:a16="http://schemas.microsoft.com/office/drawing/2014/main" id="{CB76D1BF-8119-4179-ABF0-40896C2C9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777" y="952501"/>
            <a:ext cx="1425820" cy="93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Прямоугольник 7">
            <a:extLst>
              <a:ext uri="{FF2B5EF4-FFF2-40B4-BE49-F238E27FC236}">
                <a16:creationId xmlns:a16="http://schemas.microsoft.com/office/drawing/2014/main" id="{7FBD3BF1-DC8A-457A-B216-0790A265E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54" y="2897066"/>
            <a:ext cx="8497766" cy="73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4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4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4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4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74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4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4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4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4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22041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16120" algn="l"/>
              </a:tabLst>
              <a:defRPr/>
            </a:pPr>
            <a:endParaRPr kumimoji="0" lang="ru-RU" altLang="ru-RU" sz="1477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22041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16120" algn="l"/>
              </a:tabLst>
              <a:defRPr/>
            </a:pPr>
            <a:endParaRPr kumimoji="0" lang="ru-RU" altLang="ru-RU" sz="2585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7653" name="Рисунок 8">
            <a:extLst>
              <a:ext uri="{FF2B5EF4-FFF2-40B4-BE49-F238E27FC236}">
                <a16:creationId xmlns:a16="http://schemas.microsoft.com/office/drawing/2014/main" id="{8C85B880-46B0-418E-9761-9E031B50B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" y="2161443"/>
            <a:ext cx="4284785" cy="273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9">
            <a:extLst>
              <a:ext uri="{FF2B5EF4-FFF2-40B4-BE49-F238E27FC236}">
                <a16:creationId xmlns:a16="http://schemas.microsoft.com/office/drawing/2014/main" id="{E96E4676-7339-4568-B101-DC5A95D4D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16" y="3285393"/>
            <a:ext cx="4895850" cy="282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Прямоугольник 1">
            <a:extLst>
              <a:ext uri="{FF2B5EF4-FFF2-40B4-BE49-F238E27FC236}">
                <a16:creationId xmlns:a16="http://schemas.microsoft.com/office/drawing/2014/main" id="{4C9CAD6E-E2CE-4DAB-9037-E0AC635FC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027" y="1125416"/>
            <a:ext cx="3949211" cy="111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220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62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Страница сотрудничества с НРА на сайте Института:</a:t>
            </a:r>
            <a:r>
              <a:rPr kumimoji="0" lang="ru-RU" altLang="ru-RU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220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ru-RU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http://kiro-karelia.ru/activity/rodas</a:t>
            </a:r>
            <a:endParaRPr kumimoji="0" lang="ru-RU" altLang="ru-RU" sz="166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220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166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656" name="Рисунок 10" descr="http://kiro-karelia.ru/media/zoo/images/28-03-2018-aa_5adb11565aa2001e5e90b4ab4a2c25ca.png">
            <a:extLst>
              <a:ext uri="{FF2B5EF4-FFF2-40B4-BE49-F238E27FC236}">
                <a16:creationId xmlns:a16="http://schemas.microsoft.com/office/drawing/2014/main" id="{AD8AD66D-3F9F-479C-BC13-5BA92B995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4" y="5064369"/>
            <a:ext cx="2114550" cy="133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Прямоугольник 2">
            <a:extLst>
              <a:ext uri="{FF2B5EF4-FFF2-40B4-BE49-F238E27FC236}">
                <a16:creationId xmlns:a16="http://schemas.microsoft.com/office/drawing/2014/main" id="{8B9E4AEC-365D-4E28-93CD-51BB11794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728" y="2214197"/>
            <a:ext cx="3102068" cy="60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220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62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Группа КРО НРА Вконтакте:</a:t>
            </a:r>
          </a:p>
          <a:p>
            <a:pPr marL="0" marR="0" lvl="0" indent="0" algn="l" defTabSz="42204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ru-RU" sz="16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9"/>
              </a:rPr>
              <a:t>https://vk.com/karelia_nra</a:t>
            </a:r>
            <a:endParaRPr kumimoji="0" lang="ru-RU" altLang="ru-RU" sz="166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8" name="Прямоугольник 11">
            <a:extLst>
              <a:ext uri="{FF2B5EF4-FFF2-40B4-BE49-F238E27FC236}">
                <a16:creationId xmlns:a16="http://schemas.microsoft.com/office/drawing/2014/main" id="{F9841B0E-D7C1-4762-AE14-83FA605A3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3493" y="2802142"/>
            <a:ext cx="5883520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2204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62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Электронная почта КРО НРА </a:t>
            </a:r>
            <a:r>
              <a:rPr kumimoji="0" lang="en-US" altLang="ru-RU" sz="1662" b="1" i="0" u="none" strike="noStrike" kern="1200" cap="none" spc="0" normalizeH="0" baseline="0" noProof="0" dirty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0"/>
              </a:rPr>
              <a:t>karelia.nra@mail.ru</a:t>
            </a:r>
            <a:endParaRPr kumimoji="0" lang="ru-RU" altLang="ru-RU" sz="1662" b="1" i="0" u="none" strike="noStrike" kern="1200" cap="none" spc="0" normalizeH="0" baseline="0" noProof="0" dirty="0">
              <a:ln>
                <a:noFill/>
              </a:ln>
              <a:solidFill>
                <a:srgbClr val="31859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5">
            <a:extLst>
              <a:ext uri="{FF2B5EF4-FFF2-40B4-BE49-F238E27FC236}">
                <a16:creationId xmlns:a16="http://schemas.microsoft.com/office/drawing/2014/main" id="{DF78A513-5B3D-46A7-9D58-FE314AD1530E}"/>
              </a:ext>
            </a:extLst>
          </p:cNvPr>
          <p:cNvSpPr txBox="1">
            <a:spLocks/>
          </p:cNvSpPr>
          <p:nvPr/>
        </p:nvSpPr>
        <p:spPr>
          <a:xfrm>
            <a:off x="36635" y="44624"/>
            <a:ext cx="9061938" cy="84406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16531" marR="0" lvl="0" indent="-316531" algn="ctr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3692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16531" marR="0" lvl="0" indent="-316531" algn="ctr" defTabSz="844083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ГАУ ДПО РК «Карельский институт развития образования»</a:t>
            </a:r>
          </a:p>
          <a:p>
            <a:pPr marL="316531" marR="0" lvl="0" indent="-316531" algn="ctr" defTabSz="844083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Карельское республиканское отделение  Национальной родительской ассоциации</a:t>
            </a:r>
          </a:p>
          <a:p>
            <a:pPr marL="316531" marR="0" lvl="0" indent="-316531" algn="ctr" defTabSz="8440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Организации-партнеры Общественно-государственных Центров семейной поддержки</a:t>
            </a:r>
          </a:p>
          <a:p>
            <a:pPr marL="316531" marR="0" lvl="0" indent="-316531" algn="ctr" defTabSz="8440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«Открытые Сердца»(г.Кондопога), «Добрые Люди»( п.Ладва), «Щедрая Семья»( п.Шуя), «Счастливые Дети и Взрослые» (г.Петрозаводск)</a:t>
            </a:r>
          </a:p>
          <a:p>
            <a:pPr marL="316531" marR="0" lvl="0" indent="-316531" algn="ctr" defTabSz="844083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92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2018 год</a:t>
            </a:r>
          </a:p>
        </p:txBody>
      </p:sp>
      <p:sp>
        <p:nvSpPr>
          <p:cNvPr id="12" name="CustomShape 4">
            <a:extLst>
              <a:ext uri="{FF2B5EF4-FFF2-40B4-BE49-F238E27FC236}">
                <a16:creationId xmlns:a16="http://schemas.microsoft.com/office/drawing/2014/main" id="{5F3DBD04-6AB0-4376-A289-EC1BE43319E2}"/>
              </a:ext>
            </a:extLst>
          </p:cNvPr>
          <p:cNvSpPr/>
          <p:nvPr/>
        </p:nvSpPr>
        <p:spPr>
          <a:xfrm>
            <a:off x="1640115" y="5590901"/>
            <a:ext cx="7253306" cy="125405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just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Карельский региональный общественный благотворительный фонд </a:t>
            </a:r>
          </a:p>
          <a:p>
            <a:pPr algn="just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«Центр развития молодежных и общественных инициатив»</a:t>
            </a:r>
            <a:endParaRPr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почтовый адрес: Республика Карелия, г. Петрозаводск, пр. Ленина 10 а,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а/я 471., телефон +7911-400-31-25; +7921-604-52-39, 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эл. почта: svet.avard@gmail.com</a:t>
            </a:r>
            <a:endParaRPr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F0FA69A8-8CE2-455E-8E60-D4B4B0B5D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72444"/>
            <a:ext cx="8604250" cy="338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  <a:latin typeface="Century Gothic" panose="020B0502020202020204" pitchFamily="34" charset="0"/>
              </a:rPr>
              <a:t>    </a:t>
            </a:r>
          </a:p>
          <a:p>
            <a:pPr algn="r" eaLnBrk="1">
              <a:buClrTx/>
              <a:buFontTx/>
              <a:buNone/>
            </a:pPr>
            <a:endParaRPr lang="ru-RU" altLang="ru-RU" sz="2000" b="1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r" eaLnBrk="1">
              <a:buClrTx/>
              <a:buFontTx/>
              <a:buNone/>
            </a:pPr>
            <a:br>
              <a:rPr lang="ru-RU" altLang="ru-RU" b="1">
                <a:solidFill>
                  <a:srgbClr val="0000FF"/>
                </a:solidFill>
                <a:latin typeface="Century Gothic" panose="020B0502020202020204" pitchFamily="34" charset="0"/>
              </a:rPr>
            </a:br>
            <a:endParaRPr lang="ru-RU" altLang="ru-RU" b="1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75" name="Group 2">
            <a:extLst>
              <a:ext uri="{FF2B5EF4-FFF2-40B4-BE49-F238E27FC236}">
                <a16:creationId xmlns:a16="http://schemas.microsoft.com/office/drawing/2014/main" id="{8FC690B3-DF89-4793-9CAC-32B1B7467C3D}"/>
              </a:ext>
            </a:extLst>
          </p:cNvPr>
          <p:cNvGrpSpPr>
            <a:grpSpLocks/>
          </p:cNvGrpSpPr>
          <p:nvPr/>
        </p:nvGrpSpPr>
        <p:grpSpPr bwMode="auto">
          <a:xfrm>
            <a:off x="0" y="869156"/>
            <a:ext cx="9139238" cy="738188"/>
            <a:chOff x="0" y="8"/>
            <a:chExt cx="5757" cy="465"/>
          </a:xfrm>
        </p:grpSpPr>
        <p:pic>
          <p:nvPicPr>
            <p:cNvPr id="3080" name="Picture 3">
              <a:extLst>
                <a:ext uri="{FF2B5EF4-FFF2-40B4-BE49-F238E27FC236}">
                  <a16:creationId xmlns:a16="http://schemas.microsoft.com/office/drawing/2014/main" id="{847AEE9A-DBE3-4C10-BC89-56A230543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"/>
              <a:ext cx="5757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81" name="Text Box 4">
              <a:extLst>
                <a:ext uri="{FF2B5EF4-FFF2-40B4-BE49-F238E27FC236}">
                  <a16:creationId xmlns:a16="http://schemas.microsoft.com/office/drawing/2014/main" id="{307C06B2-5500-42AF-9374-658A213DD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"/>
              <a:ext cx="5757" cy="4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algn="just" eaLnBrk="1" hangingPunct="1">
                <a:buClrTx/>
                <a:buFontTx/>
                <a:buNone/>
              </a:pPr>
              <a:r>
                <a:rPr lang="ru-RU" altLang="ru-RU" sz="1000" b="1" dirty="0">
                  <a:solidFill>
                    <a:srgbClr val="002060"/>
                  </a:solidFill>
                  <a:latin typeface="Calibri" panose="020F0502020204030204" pitchFamily="34" charset="0"/>
                  <a:cs typeface="Tahoma" panose="020B0604030504040204" pitchFamily="34" charset="0"/>
                </a:rPr>
                <a:t>                             </a:t>
              </a:r>
              <a:r>
                <a:rPr lang="ru-RU" altLang="ru-RU" b="1" dirty="0">
                  <a:solidFill>
                    <a:srgbClr val="002060"/>
                  </a:solidFill>
                  <a:cs typeface="Arial" panose="020B0604020202020204" pitchFamily="34" charset="0"/>
                </a:rPr>
                <a:t>Министерство социальной защиты </a:t>
              </a:r>
            </a:p>
            <a:p>
              <a:pPr algn="just" eaLnBrk="1" hangingPunct="1">
                <a:buClrTx/>
                <a:buFontTx/>
                <a:buNone/>
              </a:pPr>
              <a:r>
                <a:rPr lang="ru-RU" altLang="ru-RU" b="1" dirty="0">
                  <a:solidFill>
                    <a:srgbClr val="002060"/>
                  </a:solidFill>
                  <a:cs typeface="Arial" panose="020B0604020202020204" pitchFamily="34" charset="0"/>
                </a:rPr>
                <a:t>             Республики Карелия</a:t>
              </a:r>
            </a:p>
          </p:txBody>
        </p:sp>
      </p:grpSp>
      <p:pic>
        <p:nvPicPr>
          <p:cNvPr id="3076" name="Picture 5">
            <a:extLst>
              <a:ext uri="{FF2B5EF4-FFF2-40B4-BE49-F238E27FC236}">
                <a16:creationId xmlns:a16="http://schemas.microsoft.com/office/drawing/2014/main" id="{90C87256-169C-4B4E-8764-D18C130F8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867569"/>
            <a:ext cx="576263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150DC30B-5232-4517-AEC0-614F1A629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772444"/>
            <a:ext cx="7848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endParaRPr lang="ru-RU" altLang="ru-RU" sz="2400" b="1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endParaRPr lang="ru-RU" altLang="ru-RU" sz="2400" b="1">
              <a:solidFill>
                <a:srgbClr val="000000"/>
              </a:solidFill>
            </a:endParaRPr>
          </a:p>
        </p:txBody>
      </p:sp>
      <p:sp>
        <p:nvSpPr>
          <p:cNvPr id="3078" name="Прямоугольник 1">
            <a:extLst>
              <a:ext uri="{FF2B5EF4-FFF2-40B4-BE49-F238E27FC236}">
                <a16:creationId xmlns:a16="http://schemas.microsoft.com/office/drawing/2014/main" id="{4C7D26D3-E954-4841-96ED-FF0FFA3CB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6" y="1779698"/>
            <a:ext cx="8943975" cy="101600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000" b="1" dirty="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государства </a:t>
            </a:r>
            <a:r>
              <a:rPr lang="ru-RU" altLang="ru-RU" sz="2000" dirty="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отвечающую современным требованиям систему, позволяющую помочь семье преодолеть трудную жизненную ситуацию, в которой она находится.  </a:t>
            </a:r>
          </a:p>
        </p:txBody>
      </p:sp>
      <p:sp>
        <p:nvSpPr>
          <p:cNvPr id="3079" name="Прямоугольник 2">
            <a:extLst>
              <a:ext uri="{FF2B5EF4-FFF2-40B4-BE49-F238E27FC236}">
                <a16:creationId xmlns:a16="http://schemas.microsoft.com/office/drawing/2014/main" id="{61A83E7E-691D-4668-ACE8-9AFE3DCC3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94" y="2853075"/>
            <a:ext cx="8886825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Карелия проживает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74101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с детьми. Из них:</a:t>
            </a:r>
          </a:p>
          <a:p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19195F"/>
              </a:buClr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Малообеспеченные - 17564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en-US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Находящиеся в социально опасном положении - 608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семей;</a:t>
            </a:r>
          </a:p>
          <a:p>
            <a:endParaRPr lang="ru-RU" alt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с детьми-инвалидами – 1832 семьи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Замещающие семьи – 1586 семей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D35298-A3EF-42C3-9674-BCA1B77368C0}"/>
              </a:ext>
            </a:extLst>
          </p:cNvPr>
          <p:cNvSpPr txBox="1"/>
          <p:nvPr/>
        </p:nvSpPr>
        <p:spPr>
          <a:xfrm>
            <a:off x="92076" y="58056"/>
            <a:ext cx="8943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rgbClr val="385623"/>
                </a:solidFill>
                <a:ea typeface="Calibri"/>
              </a:rPr>
              <a:t>Вебинар «Мудрость воспитания сердцем:  </a:t>
            </a:r>
            <a:endParaRPr lang="ru-RU" sz="1600" dirty="0"/>
          </a:p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rgbClr val="C00000"/>
                </a:solidFill>
                <a:ea typeface="Calibri"/>
              </a:rPr>
              <a:t>родитель – родителю» </a:t>
            </a:r>
            <a:endParaRPr lang="ru-RU" sz="1600" dirty="0"/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AC42FF42-A0CF-44F1-A5C7-03285AFCFD9D}"/>
              </a:ext>
            </a:extLst>
          </p:cNvPr>
          <p:cNvSpPr/>
          <p:nvPr/>
        </p:nvSpPr>
        <p:spPr>
          <a:xfrm>
            <a:off x="6538680" y="6554520"/>
            <a:ext cx="2605320" cy="30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Минина В.В.19.12.2018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AAE2717E-8304-49A7-910C-A4724FBF5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1820069"/>
            <a:ext cx="8604250" cy="338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  <a:latin typeface="Century Gothic" panose="020B0502020202020204" pitchFamily="34" charset="0"/>
              </a:rPr>
              <a:t>    </a:t>
            </a:r>
          </a:p>
          <a:p>
            <a:pPr algn="r" eaLnBrk="1">
              <a:buClrTx/>
              <a:buFontTx/>
              <a:buNone/>
            </a:pPr>
            <a:endParaRPr lang="ru-RU" altLang="ru-RU" sz="2000" b="1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r" eaLnBrk="1">
              <a:buClrTx/>
              <a:buFontTx/>
              <a:buNone/>
            </a:pPr>
            <a:br>
              <a:rPr lang="ru-RU" altLang="ru-RU" b="1">
                <a:solidFill>
                  <a:srgbClr val="0000FF"/>
                </a:solidFill>
                <a:latin typeface="Century Gothic" panose="020B0502020202020204" pitchFamily="34" charset="0"/>
              </a:rPr>
            </a:br>
            <a:endParaRPr lang="ru-RU" altLang="ru-RU" b="1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099" name="Group 2">
            <a:extLst>
              <a:ext uri="{FF2B5EF4-FFF2-40B4-BE49-F238E27FC236}">
                <a16:creationId xmlns:a16="http://schemas.microsoft.com/office/drawing/2014/main" id="{CF8F1E07-CA73-456B-A9AB-16F40221043A}"/>
              </a:ext>
            </a:extLst>
          </p:cNvPr>
          <p:cNvGrpSpPr>
            <a:grpSpLocks/>
          </p:cNvGrpSpPr>
          <p:nvPr/>
        </p:nvGrpSpPr>
        <p:grpSpPr bwMode="auto">
          <a:xfrm>
            <a:off x="0" y="753044"/>
            <a:ext cx="9139238" cy="738188"/>
            <a:chOff x="0" y="8"/>
            <a:chExt cx="5757" cy="465"/>
          </a:xfrm>
          <a:solidFill>
            <a:schemeClr val="accent4">
              <a:lumMod val="20000"/>
              <a:lumOff val="80000"/>
            </a:schemeClr>
          </a:solidFill>
        </p:grpSpPr>
        <p:pic>
          <p:nvPicPr>
            <p:cNvPr id="4107" name="Picture 3">
              <a:extLst>
                <a:ext uri="{FF2B5EF4-FFF2-40B4-BE49-F238E27FC236}">
                  <a16:creationId xmlns:a16="http://schemas.microsoft.com/office/drawing/2014/main" id="{D33CD296-FDB7-4C01-A6ED-9B8264ACD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"/>
              <a:ext cx="5757" cy="46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08" name="Text Box 4">
              <a:extLst>
                <a:ext uri="{FF2B5EF4-FFF2-40B4-BE49-F238E27FC236}">
                  <a16:creationId xmlns:a16="http://schemas.microsoft.com/office/drawing/2014/main" id="{6D42A223-DF86-4EBB-A2BA-BB695CD262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"/>
              <a:ext cx="5757" cy="4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algn="just" eaLnBrk="1" hangingPunct="1">
                <a:buClrTx/>
                <a:buFontTx/>
                <a:buNone/>
              </a:pPr>
              <a:r>
                <a:rPr lang="ru-RU" altLang="ru-RU" sz="1000" b="1" dirty="0">
                  <a:solidFill>
                    <a:srgbClr val="002060"/>
                  </a:solidFill>
                  <a:latin typeface="Calibri" panose="020F0502020204030204" pitchFamily="34" charset="0"/>
                  <a:cs typeface="Tahoma" panose="020B0604030504040204" pitchFamily="34" charset="0"/>
                </a:rPr>
                <a:t>                             </a:t>
              </a:r>
              <a:r>
                <a:rPr lang="ru-RU" altLang="ru-RU" b="1" dirty="0">
                  <a:solidFill>
                    <a:srgbClr val="002060"/>
                  </a:solidFill>
                  <a:cs typeface="Arial" panose="020B0604020202020204" pitchFamily="34" charset="0"/>
                </a:rPr>
                <a:t>Министерство социальной защиты </a:t>
              </a:r>
            </a:p>
            <a:p>
              <a:pPr algn="just" eaLnBrk="1" hangingPunct="1">
                <a:buClrTx/>
                <a:buFontTx/>
                <a:buNone/>
              </a:pPr>
              <a:r>
                <a:rPr lang="ru-RU" altLang="ru-RU" b="1" dirty="0">
                  <a:solidFill>
                    <a:srgbClr val="002060"/>
                  </a:solidFill>
                  <a:cs typeface="Arial" panose="020B0604020202020204" pitchFamily="34" charset="0"/>
                </a:rPr>
                <a:t>              Республики Карелия</a:t>
              </a:r>
            </a:p>
          </p:txBody>
        </p:sp>
      </p:grpSp>
      <p:pic>
        <p:nvPicPr>
          <p:cNvPr id="4100" name="Picture 5">
            <a:extLst>
              <a:ext uri="{FF2B5EF4-FFF2-40B4-BE49-F238E27FC236}">
                <a16:creationId xmlns:a16="http://schemas.microsoft.com/office/drawing/2014/main" id="{3D1F9F2A-02D2-4791-BFD9-A6977F428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736943"/>
            <a:ext cx="576263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Rectangle 6">
            <a:extLst>
              <a:ext uri="{FF2B5EF4-FFF2-40B4-BE49-F238E27FC236}">
                <a16:creationId xmlns:a16="http://schemas.microsoft.com/office/drawing/2014/main" id="{231D2AD2-27CD-4868-90FE-3B1622AAD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632744"/>
            <a:ext cx="7848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endParaRPr lang="ru-RU" altLang="ru-RU" sz="2400" b="1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endParaRPr lang="ru-RU" altLang="ru-RU" sz="2400" b="1">
              <a:solidFill>
                <a:srgbClr val="000000"/>
              </a:solidFill>
            </a:endParaRPr>
          </a:p>
        </p:txBody>
      </p:sp>
      <p:sp>
        <p:nvSpPr>
          <p:cNvPr id="4102" name="Прямоугольник 3">
            <a:extLst>
              <a:ext uri="{FF2B5EF4-FFF2-40B4-BE49-F238E27FC236}">
                <a16:creationId xmlns:a16="http://schemas.microsoft.com/office/drawing/2014/main" id="{BFC11DF1-8A78-495E-B973-CF19C4C3D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2493154"/>
            <a:ext cx="37004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ПРЕДОСТАВЛЕНИЕСОЦИАЛЬНЫХ ВЫПЛАТ</a:t>
            </a:r>
          </a:p>
        </p:txBody>
      </p:sp>
      <p:sp>
        <p:nvSpPr>
          <p:cNvPr id="4103" name="Прямоугольник 4">
            <a:extLst>
              <a:ext uri="{FF2B5EF4-FFF2-40B4-BE49-F238E27FC236}">
                <a16:creationId xmlns:a16="http://schemas.microsoft.com/office/drawing/2014/main" id="{8584F9B5-09D7-420D-8AC2-F58BDC5A5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957" y="5973648"/>
            <a:ext cx="8434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СОЦИАЛЬНОЙ ПОДДЕРЖКИ </a:t>
            </a: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Стрелка вниз 5">
            <a:extLst>
              <a:ext uri="{FF2B5EF4-FFF2-40B4-BE49-F238E27FC236}">
                <a16:creationId xmlns:a16="http://schemas.microsoft.com/office/drawing/2014/main" id="{FF17895B-3289-4424-8D6E-A1FAAFE15EC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757703" y="4092011"/>
            <a:ext cx="431800" cy="1829815"/>
          </a:xfrm>
          <a:prstGeom prst="downArrow">
            <a:avLst>
              <a:gd name="adj1" fmla="val 50000"/>
              <a:gd name="adj2" fmla="val 5003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4105" name="Прямоугольник 6">
            <a:extLst>
              <a:ext uri="{FF2B5EF4-FFF2-40B4-BE49-F238E27FC236}">
                <a16:creationId xmlns:a16="http://schemas.microsoft.com/office/drawing/2014/main" id="{6EC3C2C1-D61E-4D09-82C7-CBE7ABE23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0157" y="2768930"/>
            <a:ext cx="43910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</a:p>
          <a:p>
            <a:pPr algn="ctr"/>
            <a:r>
              <a:rPr lang="ru-RU" altLang="ru-RU" sz="2800" b="1" dirty="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УСЛУГ </a:t>
            </a:r>
          </a:p>
        </p:txBody>
      </p:sp>
      <p:sp>
        <p:nvSpPr>
          <p:cNvPr id="4106" name="Стрелка вниз 19">
            <a:extLst>
              <a:ext uri="{FF2B5EF4-FFF2-40B4-BE49-F238E27FC236}">
                <a16:creationId xmlns:a16="http://schemas.microsoft.com/office/drawing/2014/main" id="{7732096D-8714-46BA-B128-12A41600263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443663" y="4272060"/>
            <a:ext cx="431800" cy="1679575"/>
          </a:xfrm>
          <a:prstGeom prst="downArrow">
            <a:avLst>
              <a:gd name="adj1" fmla="val 50000"/>
              <a:gd name="adj2" fmla="val 50026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BFACBC-5D28-4508-A753-546ABEA26A88}"/>
              </a:ext>
            </a:extLst>
          </p:cNvPr>
          <p:cNvSpPr txBox="1"/>
          <p:nvPr/>
        </p:nvSpPr>
        <p:spPr>
          <a:xfrm>
            <a:off x="92076" y="58056"/>
            <a:ext cx="8943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rgbClr val="385623"/>
                </a:solidFill>
                <a:ea typeface="Calibri"/>
              </a:rPr>
              <a:t>Вебинар «Мудрость воспитания сердцем:  </a:t>
            </a:r>
            <a:endParaRPr lang="ru-RU" sz="1600" dirty="0"/>
          </a:p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rgbClr val="C00000"/>
                </a:solidFill>
                <a:ea typeface="Calibri"/>
              </a:rPr>
              <a:t>родитель – родителю» </a:t>
            </a:r>
            <a:endParaRPr lang="ru-RU" sz="1600" dirty="0"/>
          </a:p>
        </p:txBody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1D9F6414-F499-4835-A99D-7F51EA239006}"/>
              </a:ext>
            </a:extLst>
          </p:cNvPr>
          <p:cNvSpPr/>
          <p:nvPr/>
        </p:nvSpPr>
        <p:spPr>
          <a:xfrm>
            <a:off x="6538680" y="6554520"/>
            <a:ext cx="2605320" cy="30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Минина В.В.19.12.2018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id="{B8793823-CCF6-486F-BF27-844E4697F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9" y="1692845"/>
            <a:ext cx="89789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FC92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 – дети и семьи с детьми</a:t>
            </a:r>
          </a:p>
        </p:txBody>
      </p:sp>
      <p:sp>
        <p:nvSpPr>
          <p:cNvPr id="18" name="Стрелка вниз 18">
            <a:extLst>
              <a:ext uri="{FF2B5EF4-FFF2-40B4-BE49-F238E27FC236}">
                <a16:creationId xmlns:a16="http://schemas.microsoft.com/office/drawing/2014/main" id="{5D9C333E-4ACC-4831-947E-3F03AC48AC3D}"/>
              </a:ext>
            </a:extLst>
          </p:cNvPr>
          <p:cNvSpPr>
            <a:spLocks noChangeArrowheads="1"/>
          </p:cNvSpPr>
          <p:nvPr/>
        </p:nvSpPr>
        <p:spPr bwMode="auto">
          <a:xfrm rot="3285737">
            <a:off x="3009901" y="2011702"/>
            <a:ext cx="301625" cy="552450"/>
          </a:xfrm>
          <a:prstGeom prst="downArrow">
            <a:avLst>
              <a:gd name="adj1" fmla="val 50000"/>
              <a:gd name="adj2" fmla="val 50089"/>
            </a:avLst>
          </a:prstGeom>
          <a:solidFill>
            <a:srgbClr val="FC9204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19" name="Стрелка вниз 18">
            <a:extLst>
              <a:ext uri="{FF2B5EF4-FFF2-40B4-BE49-F238E27FC236}">
                <a16:creationId xmlns:a16="http://schemas.microsoft.com/office/drawing/2014/main" id="{FE5699FD-E049-48D0-A58B-0604D1782D16}"/>
              </a:ext>
            </a:extLst>
          </p:cNvPr>
          <p:cNvSpPr>
            <a:spLocks noChangeArrowheads="1"/>
          </p:cNvSpPr>
          <p:nvPr/>
        </p:nvSpPr>
        <p:spPr bwMode="auto">
          <a:xfrm rot="18473383">
            <a:off x="5828378" y="2018343"/>
            <a:ext cx="301625" cy="552450"/>
          </a:xfrm>
          <a:prstGeom prst="downArrow">
            <a:avLst>
              <a:gd name="adj1" fmla="val 50000"/>
              <a:gd name="adj2" fmla="val 50089"/>
            </a:avLst>
          </a:prstGeom>
          <a:solidFill>
            <a:srgbClr val="FC9204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>
            <a:extLst>
              <a:ext uri="{FF2B5EF4-FFF2-40B4-BE49-F238E27FC236}">
                <a16:creationId xmlns:a16="http://schemas.microsoft.com/office/drawing/2014/main" id="{DBE5D814-0BEE-4B10-968F-D0D6EBD0F43A}"/>
              </a:ext>
            </a:extLst>
          </p:cNvPr>
          <p:cNvGrpSpPr>
            <a:grpSpLocks/>
          </p:cNvGrpSpPr>
          <p:nvPr/>
        </p:nvGrpSpPr>
        <p:grpSpPr bwMode="auto">
          <a:xfrm>
            <a:off x="0" y="736944"/>
            <a:ext cx="9139238" cy="738187"/>
            <a:chOff x="0" y="7"/>
            <a:chExt cx="5757" cy="465"/>
          </a:xfrm>
          <a:solidFill>
            <a:schemeClr val="accent4">
              <a:lumMod val="20000"/>
              <a:lumOff val="80000"/>
            </a:schemeClr>
          </a:solidFill>
        </p:grpSpPr>
        <p:pic>
          <p:nvPicPr>
            <p:cNvPr id="5140" name="Picture 2">
              <a:extLst>
                <a:ext uri="{FF2B5EF4-FFF2-40B4-BE49-F238E27FC236}">
                  <a16:creationId xmlns:a16="http://schemas.microsoft.com/office/drawing/2014/main" id="{8DD9BC9D-22A2-4235-96A1-6B0225FFD6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"/>
              <a:ext cx="5757" cy="46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41" name="Text Box 3">
              <a:extLst>
                <a:ext uri="{FF2B5EF4-FFF2-40B4-BE49-F238E27FC236}">
                  <a16:creationId xmlns:a16="http://schemas.microsoft.com/office/drawing/2014/main" id="{D6D955C4-354E-45BE-807F-C8E05EDF7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7"/>
              <a:ext cx="5757" cy="4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algn="just" eaLnBrk="1" hangingPunct="1">
                <a:buClrTx/>
                <a:buFontTx/>
                <a:buNone/>
              </a:pPr>
              <a:r>
                <a:rPr lang="ru-RU" altLang="ru-RU" sz="1000" b="1" dirty="0">
                  <a:solidFill>
                    <a:srgbClr val="002060"/>
                  </a:solidFill>
                  <a:latin typeface="Calibri" panose="020F0502020204030204" pitchFamily="34" charset="0"/>
                  <a:cs typeface="Tahoma" panose="020B0604030504040204" pitchFamily="34" charset="0"/>
                </a:rPr>
                <a:t>                             </a:t>
              </a:r>
              <a:r>
                <a:rPr lang="ru-RU" altLang="ru-RU" b="1" dirty="0">
                  <a:solidFill>
                    <a:srgbClr val="002060"/>
                  </a:solidFill>
                  <a:cs typeface="Arial" panose="020B0604020202020204" pitchFamily="34" charset="0"/>
                </a:rPr>
                <a:t>Министерство социальной защиты </a:t>
              </a:r>
            </a:p>
            <a:p>
              <a:pPr algn="just" eaLnBrk="1" hangingPunct="1">
                <a:buClrTx/>
                <a:buFontTx/>
                <a:buNone/>
              </a:pPr>
              <a:r>
                <a:rPr lang="ru-RU" altLang="ru-RU" b="1" dirty="0">
                  <a:solidFill>
                    <a:srgbClr val="002060"/>
                  </a:solidFill>
                  <a:cs typeface="Arial" panose="020B0604020202020204" pitchFamily="34" charset="0"/>
                </a:rPr>
                <a:t>             Республики Карелия</a:t>
              </a:r>
            </a:p>
          </p:txBody>
        </p:sp>
      </p:grpSp>
      <p:pic>
        <p:nvPicPr>
          <p:cNvPr id="5123" name="Picture 4">
            <a:extLst>
              <a:ext uri="{FF2B5EF4-FFF2-40B4-BE49-F238E27FC236}">
                <a16:creationId xmlns:a16="http://schemas.microsoft.com/office/drawing/2014/main" id="{083360B7-947F-4C7D-9B4E-BF2870C7D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707915"/>
            <a:ext cx="576263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6">
            <a:extLst>
              <a:ext uri="{FF2B5EF4-FFF2-40B4-BE49-F238E27FC236}">
                <a16:creationId xmlns:a16="http://schemas.microsoft.com/office/drawing/2014/main" id="{965AB7AA-A5D1-42BC-AD77-D1B1AD272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2204245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125" name="Прямоугольник 1">
            <a:extLst>
              <a:ext uri="{FF2B5EF4-FFF2-40B4-BE49-F238E27FC236}">
                <a16:creationId xmlns:a16="http://schemas.microsoft.com/office/drawing/2014/main" id="{131BECBE-A214-482D-96E2-7D28B6414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6219"/>
            <a:ext cx="91392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191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социального обслуживания семей и детей </a:t>
            </a:r>
          </a:p>
          <a:p>
            <a:pPr algn="ctr"/>
            <a:r>
              <a:rPr lang="ru-RU" altLang="ru-RU" sz="2000" b="1" dirty="0">
                <a:solidFill>
                  <a:srgbClr val="191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Карелия </a:t>
            </a:r>
          </a:p>
        </p:txBody>
      </p:sp>
      <p:sp>
        <p:nvSpPr>
          <p:cNvPr id="5126" name="Стрелка вниз 3">
            <a:extLst>
              <a:ext uri="{FF2B5EF4-FFF2-40B4-BE49-F238E27FC236}">
                <a16:creationId xmlns:a16="http://schemas.microsoft.com/office/drawing/2014/main" id="{A2C1E433-754A-4305-A66E-76AC88C45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013" y="1856581"/>
            <a:ext cx="431800" cy="539750"/>
          </a:xfrm>
          <a:prstGeom prst="downArrow">
            <a:avLst>
              <a:gd name="adj1" fmla="val 50000"/>
              <a:gd name="adj2" fmla="val 5003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127" name="Стрелка вниз 11">
            <a:extLst>
              <a:ext uri="{FF2B5EF4-FFF2-40B4-BE49-F238E27FC236}">
                <a16:creationId xmlns:a16="http://schemas.microsoft.com/office/drawing/2014/main" id="{9D63048F-B85E-4329-91FC-D073DA274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3" y="2796381"/>
            <a:ext cx="303212" cy="552450"/>
          </a:xfrm>
          <a:prstGeom prst="downArrow">
            <a:avLst>
              <a:gd name="adj1" fmla="val 50000"/>
              <a:gd name="adj2" fmla="val 49953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128" name="TextBox 4">
            <a:extLst>
              <a:ext uri="{FF2B5EF4-FFF2-40B4-BE49-F238E27FC236}">
                <a16:creationId xmlns:a16="http://schemas.microsoft.com/office/drawing/2014/main" id="{9BB489E5-F89D-4AE9-99B4-AD6DABC13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1" y="2396332"/>
            <a:ext cx="417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уровень</a:t>
            </a:r>
          </a:p>
        </p:txBody>
      </p:sp>
      <p:sp>
        <p:nvSpPr>
          <p:cNvPr id="5129" name="Стрелка вниз 18">
            <a:extLst>
              <a:ext uri="{FF2B5EF4-FFF2-40B4-BE49-F238E27FC236}">
                <a16:creationId xmlns:a16="http://schemas.microsoft.com/office/drawing/2014/main" id="{6E2E8969-376F-4D93-B1B5-733DD1151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9" y="2853531"/>
            <a:ext cx="301625" cy="552450"/>
          </a:xfrm>
          <a:prstGeom prst="downArrow">
            <a:avLst>
              <a:gd name="adj1" fmla="val 50000"/>
              <a:gd name="adj2" fmla="val 5008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130" name="Прямоугольник 5">
            <a:extLst>
              <a:ext uri="{FF2B5EF4-FFF2-40B4-BE49-F238E27FC236}">
                <a16:creationId xmlns:a16="http://schemas.microsoft.com/office/drawing/2014/main" id="{6E7F532A-0767-4DD0-8825-934B66921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1" y="3348831"/>
            <a:ext cx="2105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центров помощи детям, оставшимся без попечения родителей </a:t>
            </a:r>
          </a:p>
        </p:txBody>
      </p:sp>
      <p:sp>
        <p:nvSpPr>
          <p:cNvPr id="5131" name="Прямоугольник 20">
            <a:extLst>
              <a:ext uri="{FF2B5EF4-FFF2-40B4-BE49-F238E27FC236}">
                <a16:creationId xmlns:a16="http://schemas.microsoft.com/office/drawing/2014/main" id="{8CAF7AD3-6834-4AF3-AD7F-9161FBCA0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591719"/>
            <a:ext cx="2360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ГБСУ СО РК «Ладвинский ДДИ»</a:t>
            </a:r>
          </a:p>
        </p:txBody>
      </p:sp>
      <p:sp>
        <p:nvSpPr>
          <p:cNvPr id="5132" name="Прямоугольник 6">
            <a:extLst>
              <a:ext uri="{FF2B5EF4-FFF2-40B4-BE49-F238E27FC236}">
                <a16:creationId xmlns:a16="http://schemas.microsoft.com/office/drawing/2014/main" id="{2D3F46FA-3C4C-4E34-AF36-B74DF5393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4958557"/>
            <a:ext cx="2303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СО РК «Центр «Возрождение» </a:t>
            </a:r>
          </a:p>
        </p:txBody>
      </p:sp>
      <p:sp>
        <p:nvSpPr>
          <p:cNvPr id="5133" name="Стрелка вниз 23">
            <a:extLst>
              <a:ext uri="{FF2B5EF4-FFF2-40B4-BE49-F238E27FC236}">
                <a16:creationId xmlns:a16="http://schemas.microsoft.com/office/drawing/2014/main" id="{9C821357-4AD0-4921-83FD-C6694CFFA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1" y="2853532"/>
            <a:ext cx="303213" cy="1871663"/>
          </a:xfrm>
          <a:prstGeom prst="downArrow">
            <a:avLst>
              <a:gd name="adj1" fmla="val 50000"/>
              <a:gd name="adj2" fmla="val 49811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134" name="TextBox 8">
            <a:extLst>
              <a:ext uri="{FF2B5EF4-FFF2-40B4-BE49-F238E27FC236}">
                <a16:creationId xmlns:a16="http://schemas.microsoft.com/office/drawing/2014/main" id="{2A4D3733-9349-4E34-9680-A36A3C469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76" y="3469481"/>
            <a:ext cx="1884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 СО «Центр «Родник»</a:t>
            </a:r>
          </a:p>
        </p:txBody>
      </p:sp>
      <p:sp>
        <p:nvSpPr>
          <p:cNvPr id="5135" name="TextBox 9">
            <a:extLst>
              <a:ext uri="{FF2B5EF4-FFF2-40B4-BE49-F238E27FC236}">
                <a16:creationId xmlns:a16="http://schemas.microsoft.com/office/drawing/2014/main" id="{86BD6B21-68E8-4499-96DD-C236344FF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453607"/>
            <a:ext cx="2374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500" dirty="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отделений реабилитации детей и подростков с ограниченными возможностями в составе центров (комплексных центров) социального обслуживания населения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EB0BAE-E9C9-40DE-8A35-E195DA2C1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453482"/>
            <a:ext cx="4133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</a:p>
        </p:txBody>
      </p:sp>
      <p:sp>
        <p:nvSpPr>
          <p:cNvPr id="5137" name="Стрелка вниз 24">
            <a:extLst>
              <a:ext uri="{FF2B5EF4-FFF2-40B4-BE49-F238E27FC236}">
                <a16:creationId xmlns:a16="http://schemas.microsoft.com/office/drawing/2014/main" id="{2731A924-C69B-46B6-9511-2EB0B098A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213" y="1870869"/>
            <a:ext cx="431800" cy="539750"/>
          </a:xfrm>
          <a:prstGeom prst="downArrow">
            <a:avLst>
              <a:gd name="adj1" fmla="val 50000"/>
              <a:gd name="adj2" fmla="val 5003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138" name="Стрелка вниз 27">
            <a:extLst>
              <a:ext uri="{FF2B5EF4-FFF2-40B4-BE49-F238E27FC236}">
                <a16:creationId xmlns:a16="http://schemas.microsoft.com/office/drawing/2014/main" id="{0848CBEA-B99F-4A4E-B61C-C3071BAA2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976" y="2853531"/>
            <a:ext cx="301625" cy="552450"/>
          </a:xfrm>
          <a:prstGeom prst="downArrow">
            <a:avLst>
              <a:gd name="adj1" fmla="val 50000"/>
              <a:gd name="adj2" fmla="val 5008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139" name="Стрелка вниз 28">
            <a:extLst>
              <a:ext uri="{FF2B5EF4-FFF2-40B4-BE49-F238E27FC236}">
                <a16:creationId xmlns:a16="http://schemas.microsoft.com/office/drawing/2014/main" id="{DA96F9B1-9F64-400B-AC7F-47502A562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4" y="2853531"/>
            <a:ext cx="301625" cy="552450"/>
          </a:xfrm>
          <a:prstGeom prst="downArrow">
            <a:avLst>
              <a:gd name="adj1" fmla="val 50000"/>
              <a:gd name="adj2" fmla="val 5008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F20FFD-A2B6-48DD-8189-8A481F061D5E}"/>
              </a:ext>
            </a:extLst>
          </p:cNvPr>
          <p:cNvSpPr txBox="1"/>
          <p:nvPr/>
        </p:nvSpPr>
        <p:spPr>
          <a:xfrm>
            <a:off x="92076" y="58056"/>
            <a:ext cx="8943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rgbClr val="385623"/>
                </a:solidFill>
                <a:ea typeface="Calibri"/>
              </a:rPr>
              <a:t>Вебинар «Мудрость воспитания сердцем:  </a:t>
            </a:r>
            <a:endParaRPr lang="ru-RU" sz="1600" dirty="0"/>
          </a:p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rgbClr val="C00000"/>
                </a:solidFill>
                <a:ea typeface="Calibri"/>
              </a:rPr>
              <a:t>родитель – родителю» </a:t>
            </a:r>
            <a:endParaRPr lang="ru-RU" sz="1600" dirty="0"/>
          </a:p>
        </p:txBody>
      </p:sp>
      <p:sp>
        <p:nvSpPr>
          <p:cNvPr id="23" name="CustomShape 3">
            <a:extLst>
              <a:ext uri="{FF2B5EF4-FFF2-40B4-BE49-F238E27FC236}">
                <a16:creationId xmlns:a16="http://schemas.microsoft.com/office/drawing/2014/main" id="{AB4F0E36-91A4-4A9B-841F-6296D1E4D389}"/>
              </a:ext>
            </a:extLst>
          </p:cNvPr>
          <p:cNvSpPr/>
          <p:nvPr/>
        </p:nvSpPr>
        <p:spPr>
          <a:xfrm>
            <a:off x="6538680" y="6554520"/>
            <a:ext cx="2605320" cy="30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Минина В.В.19.12.2018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Прямоугольник 1">
            <a:extLst>
              <a:ext uri="{FF2B5EF4-FFF2-40B4-BE49-F238E27FC236}">
                <a16:creationId xmlns:a16="http://schemas.microsoft.com/office/drawing/2014/main" id="{E608EACB-85A7-490D-AC48-A2430BE6A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" y="6179142"/>
            <a:ext cx="8978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FC92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запрос граждан - семей с детьми на развитие потенциала жизнеспособности</a:t>
            </a:r>
          </a:p>
        </p:txBody>
      </p:sp>
      <p:sp>
        <p:nvSpPr>
          <p:cNvPr id="25" name="Стрелка вниз 18">
            <a:extLst>
              <a:ext uri="{FF2B5EF4-FFF2-40B4-BE49-F238E27FC236}">
                <a16:creationId xmlns:a16="http://schemas.microsoft.com/office/drawing/2014/main" id="{062FE080-7C66-40A5-9DAF-31E1AD11ACC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993901" y="5669554"/>
            <a:ext cx="301625" cy="552450"/>
          </a:xfrm>
          <a:prstGeom prst="downArrow">
            <a:avLst>
              <a:gd name="adj1" fmla="val 50000"/>
              <a:gd name="adj2" fmla="val 50089"/>
            </a:avLst>
          </a:prstGeom>
          <a:solidFill>
            <a:srgbClr val="FC9204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26" name="Стрелка вниз 18">
            <a:extLst>
              <a:ext uri="{FF2B5EF4-FFF2-40B4-BE49-F238E27FC236}">
                <a16:creationId xmlns:a16="http://schemas.microsoft.com/office/drawing/2014/main" id="{BEF229D9-4448-43C7-89B9-BF1C09756F3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21766" y="5660234"/>
            <a:ext cx="301625" cy="552450"/>
          </a:xfrm>
          <a:prstGeom prst="downArrow">
            <a:avLst>
              <a:gd name="adj1" fmla="val 50000"/>
              <a:gd name="adj2" fmla="val 50089"/>
            </a:avLst>
          </a:prstGeom>
          <a:solidFill>
            <a:srgbClr val="FC9204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9">
            <a:extLst>
              <a:ext uri="{FF2B5EF4-FFF2-40B4-BE49-F238E27FC236}">
                <a16:creationId xmlns:a16="http://schemas.microsoft.com/office/drawing/2014/main" id="{56521614-675E-41DA-BE7E-3B1C2A14D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4942681"/>
            <a:ext cx="568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6148" name="TextBox 11">
            <a:extLst>
              <a:ext uri="{FF2B5EF4-FFF2-40B4-BE49-F238E27FC236}">
                <a16:creationId xmlns:a16="http://schemas.microsoft.com/office/drawing/2014/main" id="{F1CF7492-7740-46AB-9056-ED3D344D8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1" y="2562338"/>
            <a:ext cx="72358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900" dirty="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900" b="1" dirty="0">
                <a:solidFill>
                  <a:srgbClr val="FC9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социально-бытовые услуги</a:t>
            </a:r>
            <a:r>
              <a:rPr lang="en-US" altLang="ru-RU" sz="1900" b="1" dirty="0">
                <a:solidFill>
                  <a:srgbClr val="FC9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900" b="1" dirty="0">
              <a:solidFill>
                <a:srgbClr val="FC9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900" b="1" dirty="0">
                <a:solidFill>
                  <a:srgbClr val="FC9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социально-медицинские</a:t>
            </a:r>
            <a:r>
              <a:rPr lang="en-US" altLang="ru-RU" sz="1900" b="1" dirty="0">
                <a:solidFill>
                  <a:srgbClr val="FC9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b="1" dirty="0">
                <a:solidFill>
                  <a:srgbClr val="FC9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r>
              <a:rPr lang="en-US" altLang="ru-RU" sz="1900" b="1" dirty="0">
                <a:solidFill>
                  <a:srgbClr val="FC9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1900" b="1" dirty="0">
                <a:solidFill>
                  <a:srgbClr val="FC9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z="1900" b="1" dirty="0">
                <a:solidFill>
                  <a:srgbClr val="FC9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социально-педагогические</a:t>
            </a:r>
            <a:r>
              <a:rPr lang="en-US" altLang="ru-RU" sz="1900" b="1" dirty="0">
                <a:solidFill>
                  <a:srgbClr val="FC9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b="1" dirty="0">
                <a:solidFill>
                  <a:srgbClr val="FC9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r>
              <a:rPr lang="en-US" altLang="ru-RU" sz="1900" b="1" dirty="0">
                <a:solidFill>
                  <a:srgbClr val="FC9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1900" b="1" dirty="0">
                <a:solidFill>
                  <a:srgbClr val="FC9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altLang="ru-RU" sz="1900" b="1" dirty="0">
                <a:solidFill>
                  <a:srgbClr val="FC9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социально-психологические</a:t>
            </a:r>
            <a:r>
              <a:rPr lang="en-US" altLang="ru-RU" sz="1900" b="1" dirty="0">
                <a:solidFill>
                  <a:srgbClr val="FC9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b="1" dirty="0">
                <a:solidFill>
                  <a:srgbClr val="FC9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r>
              <a:rPr lang="en-US" altLang="ru-RU" sz="1900" b="1" dirty="0">
                <a:solidFill>
                  <a:srgbClr val="FC9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1900" b="1" dirty="0">
                <a:solidFill>
                  <a:srgbClr val="FC9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altLang="ru-RU" sz="1900" b="1" dirty="0">
                <a:solidFill>
                  <a:srgbClr val="FC9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социально-трудовые услуги</a:t>
            </a:r>
            <a:r>
              <a:rPr lang="en-US" altLang="ru-RU" sz="1900" b="1" dirty="0">
                <a:solidFill>
                  <a:srgbClr val="FC9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1900" b="1" dirty="0">
                <a:solidFill>
                  <a:srgbClr val="FC9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z="1900" b="1" dirty="0">
                <a:solidFill>
                  <a:srgbClr val="FC9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социально-правовые услуги, </a:t>
            </a:r>
          </a:p>
          <a:p>
            <a:r>
              <a:rPr lang="ru-RU" altLang="ru-RU" sz="1900" b="1" dirty="0">
                <a:solidFill>
                  <a:srgbClr val="FC9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услуги в целях повышения коммуникативного потенциала получателей социальных услуг, имеющих ограничения жизнедеятельности, в том числе детей-инвалидов.</a:t>
            </a:r>
          </a:p>
        </p:txBody>
      </p:sp>
      <p:sp>
        <p:nvSpPr>
          <p:cNvPr id="6149" name="TextBox 12">
            <a:extLst>
              <a:ext uri="{FF2B5EF4-FFF2-40B4-BE49-F238E27FC236}">
                <a16:creationId xmlns:a16="http://schemas.microsoft.com/office/drawing/2014/main" id="{3623EAFD-E742-4F74-9C60-3773E429C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5460656"/>
            <a:ext cx="814214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900" b="1" dirty="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стационарная, полустационарная, на дому, срочные социальные услуги</a:t>
            </a:r>
            <a:endParaRPr lang="ru-RU" alt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5303BE7-4920-4396-B8FD-AFD1AFCD3FC4}"/>
              </a:ext>
            </a:extLst>
          </p:cNvPr>
          <p:cNvSpPr/>
          <p:nvPr/>
        </p:nvSpPr>
        <p:spPr>
          <a:xfrm>
            <a:off x="61319" y="2863711"/>
            <a:ext cx="62448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В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И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Д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7DA2EA4-D9D7-4E35-A49E-90C60B26CC35}"/>
              </a:ext>
            </a:extLst>
          </p:cNvPr>
          <p:cNvSpPr/>
          <p:nvPr/>
        </p:nvSpPr>
        <p:spPr>
          <a:xfrm>
            <a:off x="181117" y="5282390"/>
            <a:ext cx="43151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Ф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О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Р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М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Ы</a:t>
            </a:r>
          </a:p>
        </p:txBody>
      </p:sp>
      <p:sp>
        <p:nvSpPr>
          <p:cNvPr id="6152" name="TextBox 8">
            <a:extLst>
              <a:ext uri="{FF2B5EF4-FFF2-40B4-BE49-F238E27FC236}">
                <a16:creationId xmlns:a16="http://schemas.microsoft.com/office/drawing/2014/main" id="{D735D8E7-830A-4FD6-99DB-CD33AFDCA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1512094"/>
            <a:ext cx="8891588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900" b="1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Республики Карелия от 16 декабря 2014 года № 1849-ЗРК «О некоторых вопросах организации социального обслуживания граждан в Республике Карелия».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15CD12-D761-43D0-94A4-E9B76684EE59}"/>
              </a:ext>
            </a:extLst>
          </p:cNvPr>
          <p:cNvSpPr txBox="1"/>
          <p:nvPr/>
        </p:nvSpPr>
        <p:spPr>
          <a:xfrm>
            <a:off x="92076" y="58056"/>
            <a:ext cx="8943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rgbClr val="385623"/>
                </a:solidFill>
                <a:ea typeface="Calibri"/>
              </a:rPr>
              <a:t>Вебинар «Мудрость воспитания сердцем:  </a:t>
            </a:r>
            <a:endParaRPr lang="ru-RU" sz="1600" dirty="0"/>
          </a:p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rgbClr val="C00000"/>
                </a:solidFill>
                <a:ea typeface="Calibri"/>
              </a:rPr>
              <a:t>родитель – родителю» </a:t>
            </a:r>
            <a:endParaRPr lang="ru-RU" sz="1600" dirty="0"/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42EA9374-32A3-4294-BDD8-F840F6D1D68F}"/>
              </a:ext>
            </a:extLst>
          </p:cNvPr>
          <p:cNvSpPr/>
          <p:nvPr/>
        </p:nvSpPr>
        <p:spPr>
          <a:xfrm>
            <a:off x="6538680" y="6554520"/>
            <a:ext cx="2605320" cy="30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Минина В.В.19.12.2018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7DC0A474-AE76-4FB5-B0F0-62B7056B7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36944"/>
            <a:ext cx="9139238" cy="738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ru-RU" altLang="ru-RU" sz="1000" b="1" dirty="0">
                <a:solidFill>
                  <a:srgbClr val="00206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                             </a:t>
            </a:r>
            <a:r>
              <a:rPr lang="ru-RU" altLang="ru-RU" b="1" dirty="0">
                <a:solidFill>
                  <a:srgbClr val="002060"/>
                </a:solidFill>
                <a:cs typeface="Arial" panose="020B0604020202020204" pitchFamily="34" charset="0"/>
              </a:rPr>
              <a:t>Министерство социальной защиты </a:t>
            </a:r>
          </a:p>
          <a:p>
            <a:pPr algn="just" eaLnBrk="1" hangingPunct="1">
              <a:buClrTx/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cs typeface="Arial" panose="020B0604020202020204" pitchFamily="34" charset="0"/>
              </a:rPr>
              <a:t>             Республики Карелия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2AB29F19-5FA6-465D-A116-78CDF1A0F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707915"/>
            <a:ext cx="576263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2">
            <a:extLst>
              <a:ext uri="{FF2B5EF4-FFF2-40B4-BE49-F238E27FC236}">
                <a16:creationId xmlns:a16="http://schemas.microsoft.com/office/drawing/2014/main" id="{5BE1142C-5828-4EBE-B86D-7A21284F9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1478757"/>
            <a:ext cx="70183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000" b="1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детей, которым были предоставлены социальные услуги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5931A85C-6383-4FF8-BB4D-FEF9D06D0D64}"/>
              </a:ext>
            </a:extLst>
          </p:cNvPr>
          <p:cNvGraphicFramePr>
            <a:graphicFrameLocks noGrp="1"/>
          </p:cNvGraphicFramePr>
          <p:nvPr/>
        </p:nvGraphicFramePr>
        <p:xfrm>
          <a:off x="755651" y="3577432"/>
          <a:ext cx="4708525" cy="751519"/>
        </p:xfrm>
        <a:graphic>
          <a:graphicData uri="http://schemas.openxmlformats.org/drawingml/2006/table">
            <a:tbl>
              <a:tblPr/>
              <a:tblGrid>
                <a:gridCol w="2828925">
                  <a:extLst>
                    <a:ext uri="{9D8B030D-6E8A-4147-A177-3AD203B41FA5}">
                      <a16:colId xmlns:a16="http://schemas.microsoft.com/office/drawing/2014/main" val="4193884580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1178480316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9195F"/>
                          </a:solidFill>
                          <a:effectLst/>
                          <a:latin typeface="Calibri" panose="020F0502020204030204" pitchFamily="34" charset="0"/>
                          <a:cs typeface="Droid Sans Fallback" charset="0"/>
                        </a:rPr>
                        <a:t>В 2017 году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19195F"/>
                        </a:solidFill>
                        <a:effectLst/>
                        <a:latin typeface="Calibri" panose="020F0502020204030204" pitchFamily="34" charset="0"/>
                        <a:cs typeface="Droid Sans Fallback" charset="0"/>
                      </a:endParaRPr>
                    </a:p>
                  </a:txBody>
                  <a:tcPr marL="91432" marR="91432" marT="45718" marB="45718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9195F"/>
                          </a:solidFill>
                          <a:effectLst/>
                          <a:latin typeface="Calibri" panose="020F0502020204030204" pitchFamily="34" charset="0"/>
                          <a:cs typeface="Droid Sans Fallback" charset="0"/>
                        </a:rPr>
                        <a:t>2101 ребенок</a:t>
                      </a:r>
                    </a:p>
                  </a:txBody>
                  <a:tcPr marL="91432" marR="91432" marT="45718" marB="45718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684945"/>
                  </a:ext>
                </a:extLst>
              </a:tr>
              <a:tr h="3857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9195F"/>
                          </a:solidFill>
                          <a:effectLst/>
                          <a:latin typeface="Calibri" panose="020F0502020204030204" pitchFamily="34" charset="0"/>
                          <a:cs typeface="Droid Sans Fallback" charset="0"/>
                        </a:rPr>
                        <a:t>За 6 месяцев 2018 года 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19195F"/>
                        </a:solidFill>
                        <a:effectLst/>
                        <a:latin typeface="Calibri" panose="020F0502020204030204" pitchFamily="34" charset="0"/>
                        <a:cs typeface="Droid Sans Fallback" charset="0"/>
                      </a:endParaRPr>
                    </a:p>
                  </a:txBody>
                  <a:tcPr marL="91432" marR="91432" marT="45718" marB="45718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9195F"/>
                          </a:solidFill>
                          <a:effectLst/>
                          <a:latin typeface="Calibri" panose="020F0502020204030204" pitchFamily="34" charset="0"/>
                          <a:cs typeface="Droid Sans Fallback" charset="0"/>
                        </a:rPr>
                        <a:t>875 детей</a:t>
                      </a:r>
                    </a:p>
                  </a:txBody>
                  <a:tcPr marL="91432" marR="91432" marT="45718" marB="45718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134511"/>
                  </a:ext>
                </a:extLst>
              </a:tr>
            </a:tbl>
          </a:graphicData>
        </a:graphic>
      </p:graphicFrame>
      <p:sp>
        <p:nvSpPr>
          <p:cNvPr id="7183" name="TextBox 1">
            <a:extLst>
              <a:ext uri="{FF2B5EF4-FFF2-40B4-BE49-F238E27FC236}">
                <a16:creationId xmlns:a16="http://schemas.microsoft.com/office/drawing/2014/main" id="{67DFDD48-C527-4DF0-A05E-38B7C4EB0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493169"/>
            <a:ext cx="86407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 с инвалидностью: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 err="1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Ладвинском</a:t>
            </a:r>
            <a:r>
              <a:rPr lang="ru-RU" altLang="ru-RU" sz="2000" dirty="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ДДИ проживают </a:t>
            </a:r>
            <a:r>
              <a:rPr lang="ru-RU" altLang="ru-RU" sz="2000" b="1" dirty="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ребенка.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муниципальных центрах:</a:t>
            </a:r>
          </a:p>
        </p:txBody>
      </p:sp>
      <p:sp>
        <p:nvSpPr>
          <p:cNvPr id="7184" name="TextBox 2">
            <a:extLst>
              <a:ext uri="{FF2B5EF4-FFF2-40B4-BE49-F238E27FC236}">
                <a16:creationId xmlns:a16="http://schemas.microsoft.com/office/drawing/2014/main" id="{D1121AE8-C225-4A58-9D4A-495516252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466431"/>
            <a:ext cx="8964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altLang="ru-RU" sz="200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Центрах помощи детям</a:t>
            </a:r>
            <a:r>
              <a:rPr lang="ru-RU" altLang="ru-RU">
                <a:solidFill>
                  <a:srgbClr val="19195F"/>
                </a:solidFill>
              </a:rPr>
              <a:t>: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78C92F00-D912-4A64-A216-EB92E2B56503}"/>
              </a:ext>
            </a:extLst>
          </p:cNvPr>
          <p:cNvGraphicFramePr>
            <a:graphicFrameLocks noGrp="1"/>
          </p:cNvGraphicFramePr>
          <p:nvPr/>
        </p:nvGraphicFramePr>
        <p:xfrm>
          <a:off x="773113" y="4941094"/>
          <a:ext cx="7777162" cy="731512"/>
        </p:xfrm>
        <a:graphic>
          <a:graphicData uri="http://schemas.openxmlformats.org/drawingml/2006/table">
            <a:tbl>
              <a:tblPr/>
              <a:tblGrid>
                <a:gridCol w="2305050">
                  <a:extLst>
                    <a:ext uri="{9D8B030D-6E8A-4147-A177-3AD203B41FA5}">
                      <a16:colId xmlns:a16="http://schemas.microsoft.com/office/drawing/2014/main" val="2787536299"/>
                    </a:ext>
                  </a:extLst>
                </a:gridCol>
                <a:gridCol w="5472112">
                  <a:extLst>
                    <a:ext uri="{9D8B030D-6E8A-4147-A177-3AD203B41FA5}">
                      <a16:colId xmlns:a16="http://schemas.microsoft.com/office/drawing/2014/main" val="3593478369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9195F"/>
                          </a:solidFill>
                          <a:effectLst/>
                          <a:latin typeface="Calibri" panose="020F0502020204030204" pitchFamily="34" charset="0"/>
                          <a:cs typeface="Droid Sans Fallback" charset="0"/>
                        </a:rPr>
                        <a:t>В 2018 году 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19195F"/>
                        </a:solidFill>
                        <a:effectLst/>
                        <a:latin typeface="Calibri" panose="020F0502020204030204" pitchFamily="34" charset="0"/>
                        <a:cs typeface="Droid Sans Fallback" charset="0"/>
                      </a:endParaRPr>
                    </a:p>
                  </a:txBody>
                  <a:tcPr marL="91432" marR="91432" marT="45718" marB="45718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9195F"/>
                          </a:solidFill>
                          <a:effectLst/>
                          <a:latin typeface="Calibri" panose="020F0502020204030204" pitchFamily="34" charset="0"/>
                          <a:cs typeface="Droid Sans Fallback" charset="0"/>
                        </a:rPr>
                        <a:t>800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9195F"/>
                          </a:solidFill>
                          <a:effectLst/>
                          <a:latin typeface="Calibri" panose="020F0502020204030204" pitchFamily="34" charset="0"/>
                          <a:cs typeface="Droid Sans Fallback" charset="0"/>
                        </a:rPr>
                        <a:t> детей и лиц из числа детей-сирот (до 23 лет)</a:t>
                      </a:r>
                    </a:p>
                  </a:txBody>
                  <a:tcPr marL="91432" marR="91432" marT="45718" marB="45718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38872"/>
                  </a:ext>
                </a:extLst>
              </a:tr>
              <a:tr h="3540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9195F"/>
                          </a:solidFill>
                          <a:effectLst/>
                          <a:latin typeface="Calibri" panose="020F0502020204030204" pitchFamily="34" charset="0"/>
                          <a:cs typeface="Droid Sans Fallback" charset="0"/>
                        </a:rPr>
                        <a:t>В настоящее время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19195F"/>
                        </a:solidFill>
                        <a:effectLst/>
                        <a:latin typeface="Calibri" panose="020F0502020204030204" pitchFamily="34" charset="0"/>
                        <a:cs typeface="Droid Sans Fallback" charset="0"/>
                      </a:endParaRPr>
                    </a:p>
                  </a:txBody>
                  <a:tcPr marL="91432" marR="91432" marT="45718" marB="45718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1pPr>
                      <a:lvl2pPr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2pPr>
                      <a:lvl3pPr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3pPr>
                      <a:lvl4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4pPr>
                      <a:lvl5pPr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9195F"/>
                          </a:solidFill>
                          <a:effectLst/>
                          <a:latin typeface="Calibri" panose="020F0502020204030204" pitchFamily="34" charset="0"/>
                          <a:cs typeface="Droid Sans Fallback" charset="0"/>
                        </a:rPr>
                        <a:t>308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9195F"/>
                          </a:solidFill>
                          <a:effectLst/>
                          <a:latin typeface="Calibri" panose="020F0502020204030204" pitchFamily="34" charset="0"/>
                          <a:cs typeface="Droid Sans Fallback" charset="0"/>
                        </a:rPr>
                        <a:t>детей, из них </a:t>
                      </a: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9195F"/>
                          </a:solidFill>
                          <a:effectLst/>
                          <a:latin typeface="Calibri" panose="020F0502020204030204" pitchFamily="34" charset="0"/>
                          <a:cs typeface="Droid Sans Fallback" charset="0"/>
                        </a:rPr>
                        <a:t>253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19195F"/>
                          </a:solidFill>
                          <a:effectLst/>
                          <a:latin typeface="Calibri" panose="020F0502020204030204" pitchFamily="34" charset="0"/>
                          <a:cs typeface="Droid Sans Fallback" charset="0"/>
                        </a:rPr>
                        <a:t> ребенка-сироты</a:t>
                      </a:r>
                    </a:p>
                  </a:txBody>
                  <a:tcPr marL="91432" marR="91432" marT="45718" marB="45718" horzOverflow="overflow">
                    <a:lnL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3356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DD4EE6D-1F81-4954-9902-64C6BE795E00}"/>
              </a:ext>
            </a:extLst>
          </p:cNvPr>
          <p:cNvSpPr txBox="1"/>
          <p:nvPr/>
        </p:nvSpPr>
        <p:spPr>
          <a:xfrm>
            <a:off x="92076" y="58056"/>
            <a:ext cx="8943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rgbClr val="385623"/>
                </a:solidFill>
                <a:ea typeface="Calibri"/>
              </a:rPr>
              <a:t>Вебинар «Мудрость воспитания сердцем:  </a:t>
            </a:r>
            <a:endParaRPr lang="ru-RU" sz="1600" dirty="0"/>
          </a:p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rgbClr val="C00000"/>
                </a:solidFill>
                <a:ea typeface="Calibri"/>
              </a:rPr>
              <a:t>родитель – родителю» </a:t>
            </a:r>
            <a:endParaRPr lang="ru-RU" sz="1600" dirty="0"/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58473DAF-4AAD-452F-9E60-D7BD035F4591}"/>
              </a:ext>
            </a:extLst>
          </p:cNvPr>
          <p:cNvSpPr/>
          <p:nvPr/>
        </p:nvSpPr>
        <p:spPr>
          <a:xfrm>
            <a:off x="6538680" y="6554520"/>
            <a:ext cx="2605320" cy="30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Минина В.В.19.12.2018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4AE8A3C8-30B6-4272-AEBA-08C58B63A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36944"/>
            <a:ext cx="9139238" cy="738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ru-RU" altLang="ru-RU" sz="1000" b="1" dirty="0">
                <a:solidFill>
                  <a:srgbClr val="002060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                             </a:t>
            </a:r>
            <a:r>
              <a:rPr lang="ru-RU" altLang="ru-RU" b="1" dirty="0">
                <a:solidFill>
                  <a:srgbClr val="002060"/>
                </a:solidFill>
                <a:cs typeface="Arial" panose="020B0604020202020204" pitchFamily="34" charset="0"/>
              </a:rPr>
              <a:t>Министерство социальной защиты </a:t>
            </a:r>
          </a:p>
          <a:p>
            <a:pPr algn="just" eaLnBrk="1" hangingPunct="1">
              <a:buClrTx/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cs typeface="Arial" panose="020B0604020202020204" pitchFamily="34" charset="0"/>
              </a:rPr>
              <a:t>             Республики Карелия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FEE81D2B-A011-466E-BE29-4E544B1E4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707915"/>
            <a:ext cx="576263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1A23B61B-E868-42A6-BDAC-1EAF9FB90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45457"/>
            <a:ext cx="8604250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ru-RU" altLang="ru-RU" sz="2000" b="1">
                <a:solidFill>
                  <a:srgbClr val="FFFFFF"/>
                </a:solidFill>
                <a:latin typeface="Century Gothic" panose="020B0502020202020204" pitchFamily="34" charset="0"/>
              </a:rPr>
              <a:t>    </a:t>
            </a:r>
          </a:p>
          <a:p>
            <a:pPr algn="r" eaLnBrk="1">
              <a:buClrTx/>
              <a:buFontTx/>
              <a:buNone/>
            </a:pPr>
            <a:endParaRPr lang="ru-RU" altLang="ru-RU" sz="2000" b="1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r" eaLnBrk="1">
              <a:buClrTx/>
              <a:buFontTx/>
              <a:buNone/>
            </a:pPr>
            <a:br>
              <a:rPr lang="ru-RU" altLang="ru-RU" b="1">
                <a:solidFill>
                  <a:srgbClr val="0000FF"/>
                </a:solidFill>
                <a:latin typeface="Century Gothic" panose="020B0502020202020204" pitchFamily="34" charset="0"/>
              </a:rPr>
            </a:br>
            <a:endParaRPr lang="ru-RU" altLang="ru-RU" b="1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195" name="Group 2">
            <a:extLst>
              <a:ext uri="{FF2B5EF4-FFF2-40B4-BE49-F238E27FC236}">
                <a16:creationId xmlns:a16="http://schemas.microsoft.com/office/drawing/2014/main" id="{454ADB25-777A-4F50-B7D7-8F56399653FD}"/>
              </a:ext>
            </a:extLst>
          </p:cNvPr>
          <p:cNvGrpSpPr>
            <a:grpSpLocks/>
          </p:cNvGrpSpPr>
          <p:nvPr/>
        </p:nvGrpSpPr>
        <p:grpSpPr bwMode="auto">
          <a:xfrm>
            <a:off x="0" y="869156"/>
            <a:ext cx="9139238" cy="738188"/>
            <a:chOff x="0" y="8"/>
            <a:chExt cx="5757" cy="465"/>
          </a:xfrm>
        </p:grpSpPr>
        <p:pic>
          <p:nvPicPr>
            <p:cNvPr id="8203" name="Picture 3">
              <a:extLst>
                <a:ext uri="{FF2B5EF4-FFF2-40B4-BE49-F238E27FC236}">
                  <a16:creationId xmlns:a16="http://schemas.microsoft.com/office/drawing/2014/main" id="{62F5EB88-FDA0-4437-BC21-BB7AB9E0F9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"/>
              <a:ext cx="5757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04" name="Text Box 4">
              <a:extLst>
                <a:ext uri="{FF2B5EF4-FFF2-40B4-BE49-F238E27FC236}">
                  <a16:creationId xmlns:a16="http://schemas.microsoft.com/office/drawing/2014/main" id="{13167FC2-6D37-44B5-A1D0-720BB51FD0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"/>
              <a:ext cx="5757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  <a:tab pos="898525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algn="just" eaLnBrk="1" hangingPunct="1">
                <a:buClrTx/>
                <a:buFontTx/>
                <a:buNone/>
              </a:pPr>
              <a:r>
                <a:rPr lang="ru-RU" altLang="ru-RU" sz="1000" b="1" dirty="0">
                  <a:solidFill>
                    <a:srgbClr val="002060"/>
                  </a:solidFill>
                  <a:latin typeface="Calibri" panose="020F0502020204030204" pitchFamily="34" charset="0"/>
                  <a:cs typeface="Tahoma" panose="020B0604030504040204" pitchFamily="34" charset="0"/>
                </a:rPr>
                <a:t>                             </a:t>
              </a:r>
              <a:r>
                <a:rPr lang="ru-RU" altLang="ru-RU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Министерство социальной защиты </a:t>
              </a:r>
            </a:p>
            <a:p>
              <a:pPr algn="just" eaLnBrk="1" hangingPunct="1">
                <a:buClrTx/>
                <a:buFontTx/>
                <a:buNone/>
              </a:pPr>
              <a:r>
                <a:rPr lang="ru-RU" altLang="ru-RU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Республики Карелия</a:t>
              </a:r>
            </a:p>
          </p:txBody>
        </p:sp>
      </p:grpSp>
      <p:pic>
        <p:nvPicPr>
          <p:cNvPr id="8196" name="Picture 5">
            <a:extLst>
              <a:ext uri="{FF2B5EF4-FFF2-40B4-BE49-F238E27FC236}">
                <a16:creationId xmlns:a16="http://schemas.microsoft.com/office/drawing/2014/main" id="{F65911BF-8BF4-448C-BA07-4E11C2B94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867569"/>
            <a:ext cx="576263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Rectangle 6">
            <a:extLst>
              <a:ext uri="{FF2B5EF4-FFF2-40B4-BE49-F238E27FC236}">
                <a16:creationId xmlns:a16="http://schemas.microsoft.com/office/drawing/2014/main" id="{B6CF4E96-9768-4C1F-AA5F-BB01F25B3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772444"/>
            <a:ext cx="7848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endParaRPr lang="ru-RU" altLang="ru-RU" sz="2400" b="1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</a:pPr>
            <a:endParaRPr lang="ru-RU" altLang="ru-RU" sz="2400" b="1">
              <a:solidFill>
                <a:srgbClr val="000000"/>
              </a:solidFill>
            </a:endParaRPr>
          </a:p>
        </p:txBody>
      </p:sp>
      <p:sp>
        <p:nvSpPr>
          <p:cNvPr id="8198" name="Прямоугольник 6">
            <a:extLst>
              <a:ext uri="{FF2B5EF4-FFF2-40B4-BE49-F238E27FC236}">
                <a16:creationId xmlns:a16="http://schemas.microsoft.com/office/drawing/2014/main" id="{4FC09847-C615-4432-A53F-ECCBD9D49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650105"/>
            <a:ext cx="46085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получателей полустационарных услуг</a:t>
            </a:r>
          </a:p>
        </p:txBody>
      </p:sp>
      <p:sp>
        <p:nvSpPr>
          <p:cNvPr id="8199" name="Прямоугольник 7">
            <a:extLst>
              <a:ext uri="{FF2B5EF4-FFF2-40B4-BE49-F238E27FC236}">
                <a16:creationId xmlns:a16="http://schemas.microsoft.com/office/drawing/2014/main" id="{EE0D97E8-D751-4009-A399-F7E08CAC9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4" y="2794112"/>
            <a:ext cx="3602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воспитательные группы</a:t>
            </a:r>
          </a:p>
        </p:txBody>
      </p:sp>
      <p:sp>
        <p:nvSpPr>
          <p:cNvPr id="8200" name="Заголовок 1">
            <a:extLst>
              <a:ext uri="{FF2B5EF4-FFF2-40B4-BE49-F238E27FC236}">
                <a16:creationId xmlns:a16="http://schemas.microsoft.com/office/drawing/2014/main" id="{F5AF657C-0B76-458E-8BEC-5DB07134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69" y="1851930"/>
            <a:ext cx="7997825" cy="557782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1919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услуг вне стационара</a:t>
            </a:r>
            <a:endParaRPr lang="ru-RU" altLang="ru-RU" sz="2800" dirty="0">
              <a:solidFill>
                <a:srgbClr val="19195F"/>
              </a:solidFill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8EB126B9-DBB2-4D3E-96E3-02026AB9A1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028402"/>
              </p:ext>
            </p:extLst>
          </p:nvPr>
        </p:nvGraphicFramePr>
        <p:xfrm>
          <a:off x="4644008" y="3424576"/>
          <a:ext cx="4104456" cy="241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71E37D85-423D-4B0C-B92C-9E6CC5BBA3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576659"/>
              </p:ext>
            </p:extLst>
          </p:nvPr>
        </p:nvGraphicFramePr>
        <p:xfrm>
          <a:off x="467544" y="3323655"/>
          <a:ext cx="3888432" cy="256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A252587-E2FB-47A9-A41B-5269E4D7DE43}"/>
              </a:ext>
            </a:extLst>
          </p:cNvPr>
          <p:cNvSpPr txBox="1"/>
          <p:nvPr/>
        </p:nvSpPr>
        <p:spPr>
          <a:xfrm>
            <a:off x="92076" y="58056"/>
            <a:ext cx="8943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rgbClr val="385623"/>
                </a:solidFill>
                <a:ea typeface="Calibri"/>
              </a:rPr>
              <a:t>Вебинар «Мудрость воспитания сердцем:  </a:t>
            </a:r>
            <a:endParaRPr lang="ru-RU" sz="1600" dirty="0"/>
          </a:p>
          <a:p>
            <a:pPr algn="ctr">
              <a:lnSpc>
                <a:spcPct val="100000"/>
              </a:lnSpc>
            </a:pPr>
            <a:r>
              <a:rPr lang="ru-RU" sz="1600" b="1" dirty="0">
                <a:solidFill>
                  <a:srgbClr val="C00000"/>
                </a:solidFill>
                <a:ea typeface="Calibri"/>
              </a:rPr>
              <a:t>родитель – родителю» </a:t>
            </a:r>
            <a:endParaRPr lang="ru-RU" sz="1600" dirty="0"/>
          </a:p>
        </p:txBody>
      </p:sp>
      <p:sp>
        <p:nvSpPr>
          <p:cNvPr id="16" name="CustomShape 3">
            <a:extLst>
              <a:ext uri="{FF2B5EF4-FFF2-40B4-BE49-F238E27FC236}">
                <a16:creationId xmlns:a16="http://schemas.microsoft.com/office/drawing/2014/main" id="{9733464A-B5E5-4A27-9DD5-2F72906C31AB}"/>
              </a:ext>
            </a:extLst>
          </p:cNvPr>
          <p:cNvSpPr/>
          <p:nvPr/>
        </p:nvSpPr>
        <p:spPr>
          <a:xfrm>
            <a:off x="6538680" y="6554520"/>
            <a:ext cx="2605320" cy="303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/>
              </a:rPr>
              <a:t>Минина В.В.19.12.2018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Тема Office">
    <a:majorFont>
      <a:latin typeface="Calibri"/>
      <a:ea typeface="Droid Sans Fallback"/>
      <a:cs typeface="Droid Sans Fallback"/>
    </a:majorFont>
    <a:minorFont>
      <a:latin typeface="Calibri"/>
      <a:ea typeface="Droid Sans Fallback"/>
      <a:cs typeface="Droid Sans Fallback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Тема Office">
    <a:majorFont>
      <a:latin typeface="Calibri"/>
      <a:ea typeface="Droid Sans Fallback"/>
      <a:cs typeface="Droid Sans Fallback"/>
    </a:majorFont>
    <a:minorFont>
      <a:latin typeface="Calibri"/>
      <a:ea typeface="Droid Sans Fallback"/>
      <a:cs typeface="Droid Sans Fallback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</TotalTime>
  <Words>3179</Words>
  <Application>Microsoft Office PowerPoint</Application>
  <PresentationFormat>Экран (4:3)</PresentationFormat>
  <Paragraphs>464</Paragraphs>
  <Slides>34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34</vt:i4>
      </vt:variant>
    </vt:vector>
  </HeadingPairs>
  <TitlesOfParts>
    <vt:vector size="50" baseType="lpstr">
      <vt:lpstr>Aharoni</vt:lpstr>
      <vt:lpstr>Arial</vt:lpstr>
      <vt:lpstr>Arial Black</vt:lpstr>
      <vt:lpstr>Calibri</vt:lpstr>
      <vt:lpstr>Calibri Light</vt:lpstr>
      <vt:lpstr>Cambria</vt:lpstr>
      <vt:lpstr>Century Gothic</vt:lpstr>
      <vt:lpstr>Comic Sans MS</vt:lpstr>
      <vt:lpstr>Impact</vt:lpstr>
      <vt:lpstr>quot</vt:lpstr>
      <vt:lpstr>Tahoma</vt:lpstr>
      <vt:lpstr>Times New Roman</vt:lpstr>
      <vt:lpstr>Wingdings</vt:lpstr>
      <vt:lpstr>Wingdings 2</vt:lpstr>
      <vt:lpstr>Office Theme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Предоставление услуг вне стационара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Когда  семье с детьми необходима помощь?</vt:lpstr>
      <vt:lpstr>Презентация PowerPoint</vt:lpstr>
      <vt:lpstr>СЕМЬИ РИСКА, ТРЕБУЮЩИЕ ПОДДЕРЖКИ</vt:lpstr>
      <vt:lpstr>Презентация PowerPoint</vt:lpstr>
      <vt:lpstr>Результативная семейная политика включает: 1. Создание безопасной среды для развития детей, и  обеспечение родителями материальных и духовных предпосылок для основания семьи и воспитания детей 2. Гармоничное совмещение работы и семейной жизни 3.  Укрепление отцовства в материальной основе семьи</vt:lpstr>
      <vt:lpstr>Методы семейной работы СО 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Росэнергомаш ООО</cp:lastModifiedBy>
  <cp:revision>106</cp:revision>
  <dcterms:modified xsi:type="dcterms:W3CDTF">2018-12-28T09:33:11Z</dcterms:modified>
</cp:coreProperties>
</file>