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2"/>
  </p:notesMasterIdLst>
  <p:sldIdLst>
    <p:sldId id="292" r:id="rId3"/>
    <p:sldId id="256" r:id="rId4"/>
    <p:sldId id="260" r:id="rId5"/>
    <p:sldId id="261" r:id="rId6"/>
    <p:sldId id="262" r:id="rId7"/>
    <p:sldId id="293" r:id="rId8"/>
    <p:sldId id="298" r:id="rId9"/>
    <p:sldId id="263" r:id="rId10"/>
    <p:sldId id="264" r:id="rId11"/>
    <p:sldId id="265" r:id="rId12"/>
    <p:sldId id="297" r:id="rId13"/>
    <p:sldId id="295" r:id="rId14"/>
    <p:sldId id="296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58" r:id="rId41"/>
  </p:sldIdLst>
  <p:sldSz cx="9144000" cy="6858000" type="screen4x3"/>
  <p:notesSz cx="6858000" cy="9144000"/>
  <p:custDataLst>
    <p:tags r:id="rId4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838" autoAdjust="0"/>
    <p:restoredTop sz="94291" autoAdjust="0"/>
  </p:normalViewPr>
  <p:slideViewPr>
    <p:cSldViewPr>
      <p:cViewPr varScale="1">
        <p:scale>
          <a:sx n="70" d="100"/>
          <a:sy n="70" d="100"/>
        </p:scale>
        <p:origin x="-89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207313-1517-4BAD-808B-530B6D4DB5AB}" type="doc">
      <dgm:prSet loTypeId="urn:microsoft.com/office/officeart/2005/8/layout/vList2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DD96CD5D-5600-4C6C-8590-B3A6341C5EBD}">
      <dgm:prSet custT="1"/>
      <dgm:spPr/>
      <dgm:t>
        <a:bodyPr/>
        <a:lstStyle/>
        <a:p>
          <a:pPr rtl="0"/>
          <a:r>
            <a:rPr lang="ru-RU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ЛИЧНОСТЬ</a:t>
          </a:r>
          <a:r>
            <a:rPr lang="ru-RU" sz="2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– </a:t>
          </a:r>
          <a:r>
            <a: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это понятие в европейских языках обозначается словами, происходящими</a:t>
          </a:r>
        </a:p>
      </dgm:t>
    </dgm:pt>
    <dgm:pt modelId="{7B3F4D0F-A14A-427B-8197-4ADCE9B6CAA9}" type="parTrans" cxnId="{4CA4CE90-0A66-4E50-9B8A-610D0F2765A8}">
      <dgm:prSet/>
      <dgm:spPr/>
      <dgm:t>
        <a:bodyPr/>
        <a:lstStyle/>
        <a:p>
          <a:endParaRPr lang="ru-RU"/>
        </a:p>
      </dgm:t>
    </dgm:pt>
    <dgm:pt modelId="{0AD90823-75CA-4309-926C-1064D8F7361A}" type="sibTrans" cxnId="{4CA4CE90-0A66-4E50-9B8A-610D0F2765A8}">
      <dgm:prSet/>
      <dgm:spPr/>
      <dgm:t>
        <a:bodyPr/>
        <a:lstStyle/>
        <a:p>
          <a:endParaRPr lang="ru-RU"/>
        </a:p>
      </dgm:t>
    </dgm:pt>
    <dgm:pt modelId="{F1864E28-270B-432B-B0DF-EFD6DAE0F3DA}">
      <dgm:prSet custT="1"/>
      <dgm:spPr/>
      <dgm:t>
        <a:bodyPr/>
        <a:lstStyle/>
        <a:p>
          <a:pPr rtl="0"/>
          <a:r>
            <a: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от греческого </a:t>
          </a:r>
          <a:r>
            <a:rPr lang="el-G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πρόσωπον</a:t>
          </a:r>
          <a:r>
            <a: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(ипостась): </a:t>
          </a:r>
          <a:r>
            <a:rPr lang="ru-RU" sz="2000" dirty="0">
              <a:solidFill>
                <a:srgbClr val="00B050"/>
              </a:solidFill>
              <a:latin typeface="Arial" pitchFamily="34" charset="0"/>
              <a:cs typeface="Arial" pitchFamily="34" charset="0"/>
            </a:rPr>
            <a:t>маска актера, позволяющая резонировать его голосу</a:t>
          </a:r>
          <a:r>
            <a:rPr lang="ru-RU" sz="2000" b="1" dirty="0">
              <a:solidFill>
                <a:srgbClr val="00B050"/>
              </a:solidFill>
              <a:latin typeface="Arial" pitchFamily="34" charset="0"/>
              <a:cs typeface="Arial" pitchFamily="34" charset="0"/>
            </a:rPr>
            <a:t> </a:t>
          </a:r>
        </a:p>
      </dgm:t>
    </dgm:pt>
    <dgm:pt modelId="{672F3D3E-C98C-4FF4-81A0-62FC1D1FC766}" type="parTrans" cxnId="{5454AFCF-263A-40F2-8EF3-901ECF648276}">
      <dgm:prSet/>
      <dgm:spPr/>
      <dgm:t>
        <a:bodyPr/>
        <a:lstStyle/>
        <a:p>
          <a:endParaRPr lang="ru-RU"/>
        </a:p>
      </dgm:t>
    </dgm:pt>
    <dgm:pt modelId="{B36C932B-19AD-46EB-8F7C-8CC025E8871A}" type="sibTrans" cxnId="{5454AFCF-263A-40F2-8EF3-901ECF648276}">
      <dgm:prSet/>
      <dgm:spPr/>
      <dgm:t>
        <a:bodyPr/>
        <a:lstStyle/>
        <a:p>
          <a:endParaRPr lang="ru-RU"/>
        </a:p>
      </dgm:t>
    </dgm:pt>
    <dgm:pt modelId="{AEBDB0A7-7DEB-4253-A0C8-00B2BBF915BA}">
      <dgm:prSet custT="1"/>
      <dgm:spPr/>
      <dgm:t>
        <a:bodyPr/>
        <a:lstStyle/>
        <a:p>
          <a:pPr rtl="0"/>
          <a:r>
            <a: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</a:t>
          </a:r>
          <a:r>
            <a: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латинского </a:t>
          </a:r>
          <a:r>
            <a:rPr lang="ru-RU" sz="2000" b="1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persona</a:t>
          </a:r>
          <a:r>
            <a: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:  – </a:t>
          </a:r>
          <a:r>
            <a:rPr lang="ru-RU" sz="2000" dirty="0">
              <a:solidFill>
                <a:srgbClr val="00B050"/>
              </a:solidFill>
              <a:latin typeface="Arial" pitchFamily="34" charset="0"/>
              <a:cs typeface="Arial" pitchFamily="34" charset="0"/>
            </a:rPr>
            <a:t>лицо, занимающее определенное положение в обществе и в связи с этим наделенное определенной совокупностью прав и обязанностей</a:t>
          </a:r>
        </a:p>
      </dgm:t>
    </dgm:pt>
    <dgm:pt modelId="{AA2DD0A6-9966-4C37-9DFD-E0CD9F4BD95D}" type="parTrans" cxnId="{751D16E8-1141-4B78-88E2-1F96FC2914E9}">
      <dgm:prSet/>
      <dgm:spPr/>
      <dgm:t>
        <a:bodyPr/>
        <a:lstStyle/>
        <a:p>
          <a:endParaRPr lang="ru-RU"/>
        </a:p>
      </dgm:t>
    </dgm:pt>
    <dgm:pt modelId="{0525E03D-D67E-4361-83AB-5F767ECB5AE0}" type="sibTrans" cxnId="{751D16E8-1141-4B78-88E2-1F96FC2914E9}">
      <dgm:prSet/>
      <dgm:spPr/>
      <dgm:t>
        <a:bodyPr/>
        <a:lstStyle/>
        <a:p>
          <a:endParaRPr lang="ru-RU"/>
        </a:p>
      </dgm:t>
    </dgm:pt>
    <dgm:pt modelId="{E6633567-5579-411E-8A49-10EFA2167D64}">
      <dgm:prSet custT="1"/>
      <dgm:spPr/>
      <dgm:t>
        <a:bodyPr/>
        <a:lstStyle/>
        <a:p>
          <a:pPr rtl="0"/>
          <a:r>
            <a:rPr lang="ru-RU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В античной традиции персоной является</a:t>
          </a:r>
        </a:p>
      </dgm:t>
    </dgm:pt>
    <dgm:pt modelId="{455E81C0-7B0E-41F6-9181-5A8B82872751}" type="parTrans" cxnId="{EDA05132-8ABC-4BAB-8C5C-4C478142439D}">
      <dgm:prSet/>
      <dgm:spPr/>
      <dgm:t>
        <a:bodyPr/>
        <a:lstStyle/>
        <a:p>
          <a:endParaRPr lang="ru-RU"/>
        </a:p>
      </dgm:t>
    </dgm:pt>
    <dgm:pt modelId="{03F16F1C-6AC1-4F36-ABC7-DF3DB83DBB46}" type="sibTrans" cxnId="{EDA05132-8ABC-4BAB-8C5C-4C478142439D}">
      <dgm:prSet/>
      <dgm:spPr/>
      <dgm:t>
        <a:bodyPr/>
        <a:lstStyle/>
        <a:p>
          <a:endParaRPr lang="ru-RU"/>
        </a:p>
      </dgm:t>
    </dgm:pt>
    <dgm:pt modelId="{65D9A43A-3E6D-4D29-8F4C-ACE4D268C558}">
      <dgm:prSet custT="1"/>
      <dgm:spPr/>
      <dgm:t>
        <a:bodyPr/>
        <a:lstStyle/>
        <a:p>
          <a:pPr rtl="0"/>
          <a:r>
            <a: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тот, кто </a:t>
          </a:r>
          <a:r>
            <a:rPr lang="ru-RU" sz="2000" dirty="0">
              <a:solidFill>
                <a:srgbClr val="00B050"/>
              </a:solidFill>
              <a:latin typeface="Arial" pitchFamily="34" charset="0"/>
              <a:cs typeface="Arial" pitchFamily="34" charset="0"/>
            </a:rPr>
            <a:t>обладает собственным голосом</a:t>
          </a:r>
        </a:p>
      </dgm:t>
    </dgm:pt>
    <dgm:pt modelId="{CAD949B7-6B34-4173-ACE2-43F6A6736929}" type="parTrans" cxnId="{C2F51C82-753C-4731-B587-7BF5D1B1305D}">
      <dgm:prSet/>
      <dgm:spPr/>
      <dgm:t>
        <a:bodyPr/>
        <a:lstStyle/>
        <a:p>
          <a:endParaRPr lang="ru-RU"/>
        </a:p>
      </dgm:t>
    </dgm:pt>
    <dgm:pt modelId="{5F8BA3CD-1BC8-4A7C-B281-7E190DCD8713}" type="sibTrans" cxnId="{C2F51C82-753C-4731-B587-7BF5D1B1305D}">
      <dgm:prSet/>
      <dgm:spPr/>
      <dgm:t>
        <a:bodyPr/>
        <a:lstStyle/>
        <a:p>
          <a:endParaRPr lang="ru-RU"/>
        </a:p>
      </dgm:t>
    </dgm:pt>
    <dgm:pt modelId="{282AA4F2-08D2-4C12-925A-40FA7D9F7FFC}">
      <dgm:prSet custT="1"/>
      <dgm:spPr/>
      <dgm:t>
        <a:bodyPr/>
        <a:lstStyle/>
        <a:p>
          <a:pPr rtl="0"/>
          <a:r>
            <a: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или обладает совокупностью следующих характеристик: </a:t>
          </a:r>
          <a:r>
            <a:rPr lang="ru-RU" sz="2000" dirty="0">
              <a:solidFill>
                <a:srgbClr val="00B050"/>
              </a:solidFill>
              <a:latin typeface="Arial" pitchFamily="34" charset="0"/>
              <a:cs typeface="Arial" pitchFamily="34" charset="0"/>
            </a:rPr>
            <a:t>относится к человеческому роду, обладает определенным типом характера, живет в конкретной среде в определенных обстоятельствах и избирает самостоятельный образ жизни. </a:t>
          </a:r>
        </a:p>
      </dgm:t>
    </dgm:pt>
    <dgm:pt modelId="{D9C92618-5EB0-40D0-9222-2335C6BAD462}" type="parTrans" cxnId="{7D02E6AC-2C31-4C33-8D00-FCF47EDB0EE2}">
      <dgm:prSet/>
      <dgm:spPr/>
      <dgm:t>
        <a:bodyPr/>
        <a:lstStyle/>
        <a:p>
          <a:endParaRPr lang="ru-RU"/>
        </a:p>
      </dgm:t>
    </dgm:pt>
    <dgm:pt modelId="{23411A33-4F3B-4B02-9069-8C99473F0EC1}" type="sibTrans" cxnId="{7D02E6AC-2C31-4C33-8D00-FCF47EDB0EE2}">
      <dgm:prSet/>
      <dgm:spPr/>
      <dgm:t>
        <a:bodyPr/>
        <a:lstStyle/>
        <a:p>
          <a:endParaRPr lang="ru-RU"/>
        </a:p>
      </dgm:t>
    </dgm:pt>
    <dgm:pt modelId="{DD396199-8205-473A-BB7A-52F33EE59497}">
      <dgm:prSet custT="1"/>
      <dgm:spPr/>
      <dgm:t>
        <a:bodyPr/>
        <a:lstStyle/>
        <a:p>
          <a:pPr rtl="0"/>
          <a:endParaRPr lang="ru-RU" sz="20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59237EFD-CF05-481A-8A6B-4A2D28F441FF}" type="parTrans" cxnId="{5CA84D1D-CAAD-4638-BBFF-99D1E772F79F}">
      <dgm:prSet/>
      <dgm:spPr/>
      <dgm:t>
        <a:bodyPr/>
        <a:lstStyle/>
        <a:p>
          <a:endParaRPr lang="ru-RU"/>
        </a:p>
      </dgm:t>
    </dgm:pt>
    <dgm:pt modelId="{248746A9-DA15-4219-A2B1-29F55950933A}" type="sibTrans" cxnId="{5CA84D1D-CAAD-4638-BBFF-99D1E772F79F}">
      <dgm:prSet/>
      <dgm:spPr/>
      <dgm:t>
        <a:bodyPr/>
        <a:lstStyle/>
        <a:p>
          <a:endParaRPr lang="ru-RU"/>
        </a:p>
      </dgm:t>
    </dgm:pt>
    <dgm:pt modelId="{51B1BBB3-E3A8-467F-A46C-BC45CA4D1F38}" type="pres">
      <dgm:prSet presAssocID="{B5207313-1517-4BAD-808B-530B6D4DB5A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44807F5-6F3D-4C5F-9106-5B2A6E94F9C7}" type="pres">
      <dgm:prSet presAssocID="{DD96CD5D-5600-4C6C-8590-B3A6341C5EBD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46AC2E-E571-40AC-A680-AC565152EAED}" type="pres">
      <dgm:prSet presAssocID="{DD96CD5D-5600-4C6C-8590-B3A6341C5EBD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50499C-BAB6-4D40-BD1A-95E2259F3047}" type="pres">
      <dgm:prSet presAssocID="{E6633567-5579-411E-8A49-10EFA2167D64}" presName="parentText" presStyleLbl="node1" presStyleIdx="1" presStyleCnt="2" custScaleY="58516" custLinFactNeighborY="865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E417C2-CE0C-4297-93DF-CDD033121969}" type="pres">
      <dgm:prSet presAssocID="{E6633567-5579-411E-8A49-10EFA2167D64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FE27127-82BB-4B97-A3C5-7CA38508A909}" type="presOf" srcId="{AEBDB0A7-7DEB-4253-A0C8-00B2BBF915BA}" destId="{7C46AC2E-E571-40AC-A680-AC565152EAED}" srcOrd="0" destOrd="1" presId="urn:microsoft.com/office/officeart/2005/8/layout/vList2"/>
    <dgm:cxn modelId="{38897E1C-027F-4ACD-85C6-023CAD70358E}" type="presOf" srcId="{282AA4F2-08D2-4C12-925A-40FA7D9F7FFC}" destId="{3DE417C2-CE0C-4297-93DF-CDD033121969}" srcOrd="0" destOrd="2" presId="urn:microsoft.com/office/officeart/2005/8/layout/vList2"/>
    <dgm:cxn modelId="{EDA05132-8ABC-4BAB-8C5C-4C478142439D}" srcId="{B5207313-1517-4BAD-808B-530B6D4DB5AB}" destId="{E6633567-5579-411E-8A49-10EFA2167D64}" srcOrd="1" destOrd="0" parTransId="{455E81C0-7B0E-41F6-9181-5A8B82872751}" sibTransId="{03F16F1C-6AC1-4F36-ABC7-DF3DB83DBB46}"/>
    <dgm:cxn modelId="{7D02E6AC-2C31-4C33-8D00-FCF47EDB0EE2}" srcId="{E6633567-5579-411E-8A49-10EFA2167D64}" destId="{282AA4F2-08D2-4C12-925A-40FA7D9F7FFC}" srcOrd="2" destOrd="0" parTransId="{D9C92618-5EB0-40D0-9222-2335C6BAD462}" sibTransId="{23411A33-4F3B-4B02-9069-8C99473F0EC1}"/>
    <dgm:cxn modelId="{751D16E8-1141-4B78-88E2-1F96FC2914E9}" srcId="{DD96CD5D-5600-4C6C-8590-B3A6341C5EBD}" destId="{AEBDB0A7-7DEB-4253-A0C8-00B2BBF915BA}" srcOrd="1" destOrd="0" parTransId="{AA2DD0A6-9966-4C37-9DFD-E0CD9F4BD95D}" sibTransId="{0525E03D-D67E-4361-83AB-5F767ECB5AE0}"/>
    <dgm:cxn modelId="{F56126A1-0947-425B-A83F-28B2E8F07199}" type="presOf" srcId="{F1864E28-270B-432B-B0DF-EFD6DAE0F3DA}" destId="{7C46AC2E-E571-40AC-A680-AC565152EAED}" srcOrd="0" destOrd="0" presId="urn:microsoft.com/office/officeart/2005/8/layout/vList2"/>
    <dgm:cxn modelId="{C2F51C82-753C-4731-B587-7BF5D1B1305D}" srcId="{E6633567-5579-411E-8A49-10EFA2167D64}" destId="{65D9A43A-3E6D-4D29-8F4C-ACE4D268C558}" srcOrd="1" destOrd="0" parTransId="{CAD949B7-6B34-4173-ACE2-43F6A6736929}" sibTransId="{5F8BA3CD-1BC8-4A7C-B281-7E190DCD8713}"/>
    <dgm:cxn modelId="{FF152EB2-06E9-4378-B706-B652F2EDF8FC}" type="presOf" srcId="{DD396199-8205-473A-BB7A-52F33EE59497}" destId="{3DE417C2-CE0C-4297-93DF-CDD033121969}" srcOrd="0" destOrd="0" presId="urn:microsoft.com/office/officeart/2005/8/layout/vList2"/>
    <dgm:cxn modelId="{DA816D88-9C75-4D82-A51E-3175E289443A}" type="presOf" srcId="{E6633567-5579-411E-8A49-10EFA2167D64}" destId="{F650499C-BAB6-4D40-BD1A-95E2259F3047}" srcOrd="0" destOrd="0" presId="urn:microsoft.com/office/officeart/2005/8/layout/vList2"/>
    <dgm:cxn modelId="{5CA84D1D-CAAD-4638-BBFF-99D1E772F79F}" srcId="{E6633567-5579-411E-8A49-10EFA2167D64}" destId="{DD396199-8205-473A-BB7A-52F33EE59497}" srcOrd="0" destOrd="0" parTransId="{59237EFD-CF05-481A-8A6B-4A2D28F441FF}" sibTransId="{248746A9-DA15-4219-A2B1-29F55950933A}"/>
    <dgm:cxn modelId="{0FFFC3A2-08F3-443F-8034-FF2C18FCDD11}" type="presOf" srcId="{B5207313-1517-4BAD-808B-530B6D4DB5AB}" destId="{51B1BBB3-E3A8-467F-A46C-BC45CA4D1F38}" srcOrd="0" destOrd="0" presId="urn:microsoft.com/office/officeart/2005/8/layout/vList2"/>
    <dgm:cxn modelId="{2CA5DA9B-AF77-44A4-B9DE-122744EED3E4}" type="presOf" srcId="{65D9A43A-3E6D-4D29-8F4C-ACE4D268C558}" destId="{3DE417C2-CE0C-4297-93DF-CDD033121969}" srcOrd="0" destOrd="1" presId="urn:microsoft.com/office/officeart/2005/8/layout/vList2"/>
    <dgm:cxn modelId="{6411F7B5-463A-426D-AF2B-334C3051C6D8}" type="presOf" srcId="{DD96CD5D-5600-4C6C-8590-B3A6341C5EBD}" destId="{644807F5-6F3D-4C5F-9106-5B2A6E94F9C7}" srcOrd="0" destOrd="0" presId="urn:microsoft.com/office/officeart/2005/8/layout/vList2"/>
    <dgm:cxn modelId="{5454AFCF-263A-40F2-8EF3-901ECF648276}" srcId="{DD96CD5D-5600-4C6C-8590-B3A6341C5EBD}" destId="{F1864E28-270B-432B-B0DF-EFD6DAE0F3DA}" srcOrd="0" destOrd="0" parTransId="{672F3D3E-C98C-4FF4-81A0-62FC1D1FC766}" sibTransId="{B36C932B-19AD-46EB-8F7C-8CC025E8871A}"/>
    <dgm:cxn modelId="{4CA4CE90-0A66-4E50-9B8A-610D0F2765A8}" srcId="{B5207313-1517-4BAD-808B-530B6D4DB5AB}" destId="{DD96CD5D-5600-4C6C-8590-B3A6341C5EBD}" srcOrd="0" destOrd="0" parTransId="{7B3F4D0F-A14A-427B-8197-4ADCE9B6CAA9}" sibTransId="{0AD90823-75CA-4309-926C-1064D8F7361A}"/>
    <dgm:cxn modelId="{DEE63E4A-3194-4E9E-9227-E837FA27F498}" type="presParOf" srcId="{51B1BBB3-E3A8-467F-A46C-BC45CA4D1F38}" destId="{644807F5-6F3D-4C5F-9106-5B2A6E94F9C7}" srcOrd="0" destOrd="0" presId="urn:microsoft.com/office/officeart/2005/8/layout/vList2"/>
    <dgm:cxn modelId="{E439030C-C18D-4A9F-9627-EF6CBBC23FC8}" type="presParOf" srcId="{51B1BBB3-E3A8-467F-A46C-BC45CA4D1F38}" destId="{7C46AC2E-E571-40AC-A680-AC565152EAED}" srcOrd="1" destOrd="0" presId="urn:microsoft.com/office/officeart/2005/8/layout/vList2"/>
    <dgm:cxn modelId="{3B6CBD5C-F426-477F-B01D-AC496A9CE62C}" type="presParOf" srcId="{51B1BBB3-E3A8-467F-A46C-BC45CA4D1F38}" destId="{F650499C-BAB6-4D40-BD1A-95E2259F3047}" srcOrd="2" destOrd="0" presId="urn:microsoft.com/office/officeart/2005/8/layout/vList2"/>
    <dgm:cxn modelId="{C0F479DA-CDF9-407D-9BE7-076947F9251C}" type="presParOf" srcId="{51B1BBB3-E3A8-467F-A46C-BC45CA4D1F38}" destId="{3DE417C2-CE0C-4297-93DF-CDD03312196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4FC318-9112-44B5-8A6C-D1A1888DB481}" type="doc">
      <dgm:prSet loTypeId="urn:microsoft.com/office/officeart/2005/8/layout/vList2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B53E1BC2-19DA-4426-B907-A0078A82C2DC}">
      <dgm:prSet custT="1"/>
      <dgm:spPr/>
      <dgm:t>
        <a:bodyPr/>
        <a:lstStyle/>
        <a:p>
          <a:pPr rtl="0"/>
          <a:r>
            <a:rPr lang="ru-RU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В христианской традиции</a:t>
          </a:r>
        </a:p>
      </dgm:t>
    </dgm:pt>
    <dgm:pt modelId="{5622BB33-37A6-48A1-AC77-CCE99C11A785}" type="parTrans" cxnId="{9FDF1939-2698-4B7C-9FC4-E67919D62292}">
      <dgm:prSet/>
      <dgm:spPr/>
      <dgm:t>
        <a:bodyPr/>
        <a:lstStyle/>
        <a:p>
          <a:endParaRPr lang="ru-RU"/>
        </a:p>
      </dgm:t>
    </dgm:pt>
    <dgm:pt modelId="{0492C556-AA42-4A35-9ADD-472485A02245}" type="sibTrans" cxnId="{9FDF1939-2698-4B7C-9FC4-E67919D62292}">
      <dgm:prSet/>
      <dgm:spPr/>
      <dgm:t>
        <a:bodyPr/>
        <a:lstStyle/>
        <a:p>
          <a:endParaRPr lang="ru-RU"/>
        </a:p>
      </dgm:t>
    </dgm:pt>
    <dgm:pt modelId="{56982AD1-85BA-42E1-9EF1-8F32DD5FCE44}">
      <dgm:prSet custT="1"/>
      <dgm:spPr/>
      <dgm:t>
        <a:bodyPr/>
        <a:lstStyle/>
        <a:p>
          <a:pPr rtl="0"/>
          <a:r>
            <a:rPr lang="ru-RU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Христианская антропология </a:t>
          </a:r>
          <a:r>
            <a:rPr lang="ru-RU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(</a:t>
          </a:r>
          <a:r>
            <a:rPr lang="ru-RU" sz="1400" b="1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сотериология</a:t>
          </a:r>
          <a:r>
            <a:rPr lang="ru-RU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- учение о спасении человека)</a:t>
          </a:r>
        </a:p>
      </dgm:t>
    </dgm:pt>
    <dgm:pt modelId="{38EB9E95-29BC-4CE2-91B1-E879368865D9}" type="parTrans" cxnId="{D4F85A17-C24F-4AD1-B7E6-7DFB29B83930}">
      <dgm:prSet/>
      <dgm:spPr/>
      <dgm:t>
        <a:bodyPr/>
        <a:lstStyle/>
        <a:p>
          <a:endParaRPr lang="ru-RU"/>
        </a:p>
      </dgm:t>
    </dgm:pt>
    <dgm:pt modelId="{6E0A8B37-D42B-4915-BDD1-F1A287C5F4FB}" type="sibTrans" cxnId="{D4F85A17-C24F-4AD1-B7E6-7DFB29B83930}">
      <dgm:prSet/>
      <dgm:spPr/>
      <dgm:t>
        <a:bodyPr/>
        <a:lstStyle/>
        <a:p>
          <a:endParaRPr lang="ru-RU"/>
        </a:p>
      </dgm:t>
    </dgm:pt>
    <dgm:pt modelId="{75714058-AD83-43F3-9F87-B8A073937E06}">
      <dgm:prSet custT="1"/>
      <dgm:spPr/>
      <dgm:t>
        <a:bodyPr/>
        <a:lstStyle/>
        <a:p>
          <a:pPr algn="just" rtl="0"/>
          <a:r>
            <a:rPr lang="ru-RU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Свет божественной природы в человеке: свобода, разум, воля</a:t>
          </a:r>
        </a:p>
      </dgm:t>
    </dgm:pt>
    <dgm:pt modelId="{24AA8BC7-BD12-4160-AC50-20EABC909B5F}" type="parTrans" cxnId="{49A2D951-DB07-450A-9587-0E5DE5F04D10}">
      <dgm:prSet/>
      <dgm:spPr/>
      <dgm:t>
        <a:bodyPr/>
        <a:lstStyle/>
        <a:p>
          <a:endParaRPr lang="ru-RU"/>
        </a:p>
      </dgm:t>
    </dgm:pt>
    <dgm:pt modelId="{EE1C0F66-3CF1-421F-B170-90C47E0F8977}" type="sibTrans" cxnId="{49A2D951-DB07-450A-9587-0E5DE5F04D10}">
      <dgm:prSet/>
      <dgm:spPr/>
      <dgm:t>
        <a:bodyPr/>
        <a:lstStyle/>
        <a:p>
          <a:endParaRPr lang="ru-RU"/>
        </a:p>
      </dgm:t>
    </dgm:pt>
    <dgm:pt modelId="{EF11F150-5DEA-48E7-9F46-EC01F6932ABB}">
      <dgm:prSet custT="1"/>
      <dgm:spPr/>
      <dgm:t>
        <a:bodyPr/>
        <a:lstStyle/>
        <a:p>
          <a:pPr algn="just" rtl="0"/>
          <a:r>
            <a:rPr lang="ru-RU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понятие </a:t>
          </a:r>
          <a:r>
            <a:rPr lang="el-GR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πρόσωπον</a:t>
          </a:r>
          <a:r>
            <a:rPr lang="ru-RU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– ипостась было заимствовано из античной традиции, но содержание принципиально изменилось и  окончательно  было определено </a:t>
          </a:r>
          <a:r>
            <a:rPr lang="ru-RU" sz="1600" b="1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Никейским</a:t>
          </a:r>
          <a:r>
            <a:rPr lang="ru-RU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(325) и </a:t>
          </a:r>
          <a:r>
            <a:rPr lang="ru-RU" sz="1600" b="1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Халкидонским</a:t>
          </a:r>
          <a:r>
            <a:rPr lang="ru-RU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(451) соборами, утвердившими ортодоксальный вариант тринитарного и </a:t>
          </a:r>
          <a:r>
            <a:rPr lang="ru-RU" sz="1600" b="1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христологического</a:t>
          </a:r>
          <a:r>
            <a:rPr lang="ru-RU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учения: </a:t>
          </a:r>
          <a:r>
            <a:rPr lang="ru-RU" sz="1600" b="1" dirty="0">
              <a:solidFill>
                <a:srgbClr val="00B050"/>
              </a:solidFill>
              <a:latin typeface="Arial" pitchFamily="34" charset="0"/>
              <a:cs typeface="Arial" pitchFamily="34" charset="0"/>
            </a:rPr>
            <a:t>«единство (Бога) в трех лицах и одно лицо (Христа) в двух природах (человеческой и божественной)»</a:t>
          </a:r>
        </a:p>
      </dgm:t>
    </dgm:pt>
    <dgm:pt modelId="{87152F98-6EEF-42CA-82F1-A72D61489933}" type="parTrans" cxnId="{B6A5E3E2-D1D1-46C0-BDA9-85A408635716}">
      <dgm:prSet/>
      <dgm:spPr/>
      <dgm:t>
        <a:bodyPr/>
        <a:lstStyle/>
        <a:p>
          <a:endParaRPr lang="ru-RU"/>
        </a:p>
      </dgm:t>
    </dgm:pt>
    <dgm:pt modelId="{262F93C9-3E1E-4D6D-9935-6ADA2472D345}" type="sibTrans" cxnId="{B6A5E3E2-D1D1-46C0-BDA9-85A408635716}">
      <dgm:prSet/>
      <dgm:spPr/>
      <dgm:t>
        <a:bodyPr/>
        <a:lstStyle/>
        <a:p>
          <a:endParaRPr lang="ru-RU"/>
        </a:p>
      </dgm:t>
    </dgm:pt>
    <dgm:pt modelId="{589E3853-3964-4079-90E2-637388C7153A}">
      <dgm:prSet custT="1"/>
      <dgm:spPr/>
      <dgm:t>
        <a:bodyPr/>
        <a:lstStyle/>
        <a:p>
          <a:pPr rtl="0"/>
          <a:r>
            <a:rPr lang="ru-RU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Человек как образ и подобие Бога:</a:t>
          </a:r>
        </a:p>
      </dgm:t>
    </dgm:pt>
    <dgm:pt modelId="{CE781565-EE86-4DAF-A09C-6A914A97E76C}" type="parTrans" cxnId="{4381340E-5ED2-4799-AAAC-7BBB3B56747C}">
      <dgm:prSet/>
      <dgm:spPr/>
      <dgm:t>
        <a:bodyPr/>
        <a:lstStyle/>
        <a:p>
          <a:endParaRPr lang="ru-RU"/>
        </a:p>
      </dgm:t>
    </dgm:pt>
    <dgm:pt modelId="{10F5F9C3-C682-4E16-BDD5-42EED27C74C2}" type="sibTrans" cxnId="{4381340E-5ED2-4799-AAAC-7BBB3B56747C}">
      <dgm:prSet/>
      <dgm:spPr/>
      <dgm:t>
        <a:bodyPr/>
        <a:lstStyle/>
        <a:p>
          <a:endParaRPr lang="ru-RU"/>
        </a:p>
      </dgm:t>
    </dgm:pt>
    <dgm:pt modelId="{43E52C5D-9417-4EC3-B031-A7250121592C}">
      <dgm:prSet custT="1"/>
      <dgm:spPr/>
      <dgm:t>
        <a:bodyPr/>
        <a:lstStyle/>
        <a:p>
          <a:pPr algn="just" rtl="0"/>
          <a:r>
            <a:rPr lang="ru-RU" sz="1600" dirty="0"/>
            <a:t> </a:t>
          </a:r>
          <a:r>
            <a:rPr lang="ru-RU" sz="1600" b="1" dirty="0">
              <a:solidFill>
                <a:srgbClr val="00B050"/>
              </a:solidFill>
              <a:latin typeface="Arial" pitchFamily="34" charset="0"/>
              <a:cs typeface="Arial" pitchFamily="34" charset="0"/>
            </a:rPr>
            <a:t>«… не в лице и чертах телесных, столь различных в роде человеческом, выразил себя </a:t>
          </a:r>
          <a:r>
            <a:rPr lang="ru-RU" sz="1600" b="1" dirty="0" err="1">
              <a:solidFill>
                <a:srgbClr val="00B050"/>
              </a:solidFill>
              <a:latin typeface="Arial" pitchFamily="34" charset="0"/>
              <a:cs typeface="Arial" pitchFamily="34" charset="0"/>
            </a:rPr>
            <a:t>единовидный</a:t>
          </a:r>
          <a:r>
            <a:rPr lang="ru-RU" sz="1600" b="1" dirty="0">
              <a:solidFill>
                <a:srgbClr val="00B050"/>
              </a:solidFill>
              <a:latin typeface="Arial" pitchFamily="34" charset="0"/>
              <a:cs typeface="Arial" pitchFamily="34" charset="0"/>
            </a:rPr>
            <a:t> Бог; но в той субстанции, которая происходит от Него, т. е. в душе, которую Он почтил свободою и силою воли" </a:t>
          </a:r>
        </a:p>
      </dgm:t>
    </dgm:pt>
    <dgm:pt modelId="{C5C43B5D-FF14-4026-BF52-2AF41EC30EA0}" type="parTrans" cxnId="{CD780B85-A0B8-437D-8112-D58906A3F3E4}">
      <dgm:prSet/>
      <dgm:spPr/>
      <dgm:t>
        <a:bodyPr/>
        <a:lstStyle/>
        <a:p>
          <a:endParaRPr lang="ru-RU"/>
        </a:p>
      </dgm:t>
    </dgm:pt>
    <dgm:pt modelId="{46FDECF7-4B87-4EB5-A75A-3DA80DA10748}" type="sibTrans" cxnId="{CD780B85-A0B8-437D-8112-D58906A3F3E4}">
      <dgm:prSet/>
      <dgm:spPr/>
      <dgm:t>
        <a:bodyPr/>
        <a:lstStyle/>
        <a:p>
          <a:endParaRPr lang="ru-RU"/>
        </a:p>
      </dgm:t>
    </dgm:pt>
    <dgm:pt modelId="{D08AE6EF-D84C-4298-BC67-DC47D6DED9A3}">
      <dgm:prSet custT="1"/>
      <dgm:spPr/>
      <dgm:t>
        <a:bodyPr/>
        <a:lstStyle/>
        <a:p>
          <a:pPr rtl="0"/>
          <a:r>
            <a:rPr lang="ru-RU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Вместе с тем, признание двойственности природы человека  </a:t>
          </a:r>
        </a:p>
      </dgm:t>
    </dgm:pt>
    <dgm:pt modelId="{E48AE3B9-D743-4D21-B5D6-0CDC58620ADB}" type="parTrans" cxnId="{651CBDFA-1700-4F16-BA1E-15BD1881BC2E}">
      <dgm:prSet/>
      <dgm:spPr/>
      <dgm:t>
        <a:bodyPr/>
        <a:lstStyle/>
        <a:p>
          <a:endParaRPr lang="ru-RU"/>
        </a:p>
      </dgm:t>
    </dgm:pt>
    <dgm:pt modelId="{7F8FA979-19EF-4481-805C-BAD60A10922D}" type="sibTrans" cxnId="{651CBDFA-1700-4F16-BA1E-15BD1881BC2E}">
      <dgm:prSet/>
      <dgm:spPr/>
      <dgm:t>
        <a:bodyPr/>
        <a:lstStyle/>
        <a:p>
          <a:endParaRPr lang="ru-RU"/>
        </a:p>
      </dgm:t>
    </dgm:pt>
    <dgm:pt modelId="{31DD1088-F1B0-4269-A72F-6ECAB79A9824}">
      <dgm:prSet custT="1"/>
      <dgm:spPr/>
      <dgm:t>
        <a:bodyPr/>
        <a:lstStyle/>
        <a:p>
          <a:pPr algn="just" rtl="0"/>
          <a:r>
            <a:rPr lang="ru-RU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вопрос об искушении свободой и злоупотреблении волей, признание того, что человек не может преодолеть своей греховной природы без божественной помощи, то есть без благодати.</a:t>
          </a:r>
        </a:p>
      </dgm:t>
    </dgm:pt>
    <dgm:pt modelId="{B0B377AD-4C4A-4C66-B0E6-062A158D449B}" type="parTrans" cxnId="{9CFBA57E-D273-44B1-B642-2A9E1519F19C}">
      <dgm:prSet/>
      <dgm:spPr/>
      <dgm:t>
        <a:bodyPr/>
        <a:lstStyle/>
        <a:p>
          <a:endParaRPr lang="ru-RU"/>
        </a:p>
      </dgm:t>
    </dgm:pt>
    <dgm:pt modelId="{5B5C8839-6A11-4925-9208-FF3C3A74FCF4}" type="sibTrans" cxnId="{9CFBA57E-D273-44B1-B642-2A9E1519F19C}">
      <dgm:prSet/>
      <dgm:spPr/>
      <dgm:t>
        <a:bodyPr/>
        <a:lstStyle/>
        <a:p>
          <a:endParaRPr lang="ru-RU"/>
        </a:p>
      </dgm:t>
    </dgm:pt>
    <dgm:pt modelId="{AF65A00D-3174-41F5-8A21-91C1413F75D6}" type="pres">
      <dgm:prSet presAssocID="{BD4FC318-9112-44B5-8A6C-D1A1888DB48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C7CFF65-EC3B-4B57-9D8C-07A8F3E248F2}" type="pres">
      <dgm:prSet presAssocID="{B53E1BC2-19DA-4426-B907-A0078A82C2DC}" presName="parentText" presStyleLbl="node1" presStyleIdx="0" presStyleCnt="4" custScaleY="6784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0F805B-F84D-41DA-9846-17CA3F2D8BB1}" type="pres">
      <dgm:prSet presAssocID="{B53E1BC2-19DA-4426-B907-A0078A82C2DC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BCED40-91CF-4652-92D3-8AF44E6F40DF}" type="pres">
      <dgm:prSet presAssocID="{56982AD1-85BA-42E1-9EF1-8F32DD5FCE44}" presName="parentText" presStyleLbl="node1" presStyleIdx="1" presStyleCnt="4" custScaleY="665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C9F1BA-639F-488E-87EC-C1935CEBBE49}" type="pres">
      <dgm:prSet presAssocID="{6E0A8B37-D42B-4915-BDD1-F1A287C5F4FB}" presName="spacer" presStyleCnt="0"/>
      <dgm:spPr/>
    </dgm:pt>
    <dgm:pt modelId="{0A7D8017-3621-4F7C-B9C1-B79B12F832FE}" type="pres">
      <dgm:prSet presAssocID="{589E3853-3964-4079-90E2-637388C7153A}" presName="parentText" presStyleLbl="node1" presStyleIdx="2" presStyleCnt="4" custScaleY="57772" custLinFactNeighborY="-33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AFC147-4F31-42E3-B26F-F40C9ACBBC79}" type="pres">
      <dgm:prSet presAssocID="{589E3853-3964-4079-90E2-637388C7153A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71B34E-3F16-434C-96EE-02A5FC263ED4}" type="pres">
      <dgm:prSet presAssocID="{D08AE6EF-D84C-4298-BC67-DC47D6DED9A3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5EE046-B3B7-466E-9D2B-334FE0669D6A}" type="pres">
      <dgm:prSet presAssocID="{D08AE6EF-D84C-4298-BC67-DC47D6DED9A3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7EBD76A-C095-4735-9C46-7D87431E6C25}" type="presOf" srcId="{43E52C5D-9417-4EC3-B031-A7250121592C}" destId="{14AFC147-4F31-42E3-B26F-F40C9ACBBC79}" srcOrd="0" destOrd="0" presId="urn:microsoft.com/office/officeart/2005/8/layout/vList2"/>
    <dgm:cxn modelId="{DD6B4844-FB8E-4A85-ABEB-F3581C7ABF90}" type="presOf" srcId="{31DD1088-F1B0-4269-A72F-6ECAB79A9824}" destId="{A05EE046-B3B7-466E-9D2B-334FE0669D6A}" srcOrd="0" destOrd="0" presId="urn:microsoft.com/office/officeart/2005/8/layout/vList2"/>
    <dgm:cxn modelId="{B6A5E3E2-D1D1-46C0-BDA9-85A408635716}" srcId="{B53E1BC2-19DA-4426-B907-A0078A82C2DC}" destId="{EF11F150-5DEA-48E7-9F46-EC01F6932ABB}" srcOrd="0" destOrd="0" parTransId="{87152F98-6EEF-42CA-82F1-A72D61489933}" sibTransId="{262F93C9-3E1E-4D6D-9935-6ADA2472D345}"/>
    <dgm:cxn modelId="{49A2D951-DB07-450A-9587-0E5DE5F04D10}" srcId="{589E3853-3964-4079-90E2-637388C7153A}" destId="{75714058-AD83-43F3-9F87-B8A073937E06}" srcOrd="1" destOrd="0" parTransId="{24AA8BC7-BD12-4160-AC50-20EABC909B5F}" sibTransId="{EE1C0F66-3CF1-421F-B170-90C47E0F8977}"/>
    <dgm:cxn modelId="{9FDF1939-2698-4B7C-9FC4-E67919D62292}" srcId="{BD4FC318-9112-44B5-8A6C-D1A1888DB481}" destId="{B53E1BC2-19DA-4426-B907-A0078A82C2DC}" srcOrd="0" destOrd="0" parTransId="{5622BB33-37A6-48A1-AC77-CCE99C11A785}" sibTransId="{0492C556-AA42-4A35-9ADD-472485A02245}"/>
    <dgm:cxn modelId="{007D2AF3-50C4-4550-A70A-19FF46C17017}" type="presOf" srcId="{B53E1BC2-19DA-4426-B907-A0078A82C2DC}" destId="{CC7CFF65-EC3B-4B57-9D8C-07A8F3E248F2}" srcOrd="0" destOrd="0" presId="urn:microsoft.com/office/officeart/2005/8/layout/vList2"/>
    <dgm:cxn modelId="{EB4BE9AA-235E-4CD5-AABA-A01890D7F1AF}" type="presOf" srcId="{75714058-AD83-43F3-9F87-B8A073937E06}" destId="{14AFC147-4F31-42E3-B26F-F40C9ACBBC79}" srcOrd="0" destOrd="1" presId="urn:microsoft.com/office/officeart/2005/8/layout/vList2"/>
    <dgm:cxn modelId="{72005499-C839-419A-8542-356E995F3489}" type="presOf" srcId="{EF11F150-5DEA-48E7-9F46-EC01F6932ABB}" destId="{220F805B-F84D-41DA-9846-17CA3F2D8BB1}" srcOrd="0" destOrd="0" presId="urn:microsoft.com/office/officeart/2005/8/layout/vList2"/>
    <dgm:cxn modelId="{4381340E-5ED2-4799-AAAC-7BBB3B56747C}" srcId="{BD4FC318-9112-44B5-8A6C-D1A1888DB481}" destId="{589E3853-3964-4079-90E2-637388C7153A}" srcOrd="2" destOrd="0" parTransId="{CE781565-EE86-4DAF-A09C-6A914A97E76C}" sibTransId="{10F5F9C3-C682-4E16-BDD5-42EED27C74C2}"/>
    <dgm:cxn modelId="{E34D5DD4-BD6E-4320-B2AA-4859AEFFA2B0}" type="presOf" srcId="{D08AE6EF-D84C-4298-BC67-DC47D6DED9A3}" destId="{B271B34E-3F16-434C-96EE-02A5FC263ED4}" srcOrd="0" destOrd="0" presId="urn:microsoft.com/office/officeart/2005/8/layout/vList2"/>
    <dgm:cxn modelId="{3576EB3B-ED6D-42F6-BD76-1DDCC524CA71}" type="presOf" srcId="{56982AD1-85BA-42E1-9EF1-8F32DD5FCE44}" destId="{76BCED40-91CF-4652-92D3-8AF44E6F40DF}" srcOrd="0" destOrd="0" presId="urn:microsoft.com/office/officeart/2005/8/layout/vList2"/>
    <dgm:cxn modelId="{9CFBA57E-D273-44B1-B642-2A9E1519F19C}" srcId="{D08AE6EF-D84C-4298-BC67-DC47D6DED9A3}" destId="{31DD1088-F1B0-4269-A72F-6ECAB79A9824}" srcOrd="0" destOrd="0" parTransId="{B0B377AD-4C4A-4C66-B0E6-062A158D449B}" sibTransId="{5B5C8839-6A11-4925-9208-FF3C3A74FCF4}"/>
    <dgm:cxn modelId="{CD780B85-A0B8-437D-8112-D58906A3F3E4}" srcId="{589E3853-3964-4079-90E2-637388C7153A}" destId="{43E52C5D-9417-4EC3-B031-A7250121592C}" srcOrd="0" destOrd="0" parTransId="{C5C43B5D-FF14-4026-BF52-2AF41EC30EA0}" sibTransId="{46FDECF7-4B87-4EB5-A75A-3DA80DA10748}"/>
    <dgm:cxn modelId="{8BC19494-BB51-4291-A768-6E7EEC60F9A5}" type="presOf" srcId="{BD4FC318-9112-44B5-8A6C-D1A1888DB481}" destId="{AF65A00D-3174-41F5-8A21-91C1413F75D6}" srcOrd="0" destOrd="0" presId="urn:microsoft.com/office/officeart/2005/8/layout/vList2"/>
    <dgm:cxn modelId="{34EA6308-A953-4B9A-9949-9F4E6EDAC572}" type="presOf" srcId="{589E3853-3964-4079-90E2-637388C7153A}" destId="{0A7D8017-3621-4F7C-B9C1-B79B12F832FE}" srcOrd="0" destOrd="0" presId="urn:microsoft.com/office/officeart/2005/8/layout/vList2"/>
    <dgm:cxn modelId="{651CBDFA-1700-4F16-BA1E-15BD1881BC2E}" srcId="{BD4FC318-9112-44B5-8A6C-D1A1888DB481}" destId="{D08AE6EF-D84C-4298-BC67-DC47D6DED9A3}" srcOrd="3" destOrd="0" parTransId="{E48AE3B9-D743-4D21-B5D6-0CDC58620ADB}" sibTransId="{7F8FA979-19EF-4481-805C-BAD60A10922D}"/>
    <dgm:cxn modelId="{D4F85A17-C24F-4AD1-B7E6-7DFB29B83930}" srcId="{BD4FC318-9112-44B5-8A6C-D1A1888DB481}" destId="{56982AD1-85BA-42E1-9EF1-8F32DD5FCE44}" srcOrd="1" destOrd="0" parTransId="{38EB9E95-29BC-4CE2-91B1-E879368865D9}" sibTransId="{6E0A8B37-D42B-4915-BDD1-F1A287C5F4FB}"/>
    <dgm:cxn modelId="{767B655C-618F-4737-8E1B-DE73426B11AE}" type="presParOf" srcId="{AF65A00D-3174-41F5-8A21-91C1413F75D6}" destId="{CC7CFF65-EC3B-4B57-9D8C-07A8F3E248F2}" srcOrd="0" destOrd="0" presId="urn:microsoft.com/office/officeart/2005/8/layout/vList2"/>
    <dgm:cxn modelId="{F983AA1B-049F-47B4-9E74-35D4F4895158}" type="presParOf" srcId="{AF65A00D-3174-41F5-8A21-91C1413F75D6}" destId="{220F805B-F84D-41DA-9846-17CA3F2D8BB1}" srcOrd="1" destOrd="0" presId="urn:microsoft.com/office/officeart/2005/8/layout/vList2"/>
    <dgm:cxn modelId="{8F3C1680-0FAB-4ED4-A9E7-F4A942082AC1}" type="presParOf" srcId="{AF65A00D-3174-41F5-8A21-91C1413F75D6}" destId="{76BCED40-91CF-4652-92D3-8AF44E6F40DF}" srcOrd="2" destOrd="0" presId="urn:microsoft.com/office/officeart/2005/8/layout/vList2"/>
    <dgm:cxn modelId="{B8395998-D4F9-45BA-BF41-2B9CFF2CE9E2}" type="presParOf" srcId="{AF65A00D-3174-41F5-8A21-91C1413F75D6}" destId="{07C9F1BA-639F-488E-87EC-C1935CEBBE49}" srcOrd="3" destOrd="0" presId="urn:microsoft.com/office/officeart/2005/8/layout/vList2"/>
    <dgm:cxn modelId="{4FAAC536-DB15-4EFD-8E60-70AE488C8C46}" type="presParOf" srcId="{AF65A00D-3174-41F5-8A21-91C1413F75D6}" destId="{0A7D8017-3621-4F7C-B9C1-B79B12F832FE}" srcOrd="4" destOrd="0" presId="urn:microsoft.com/office/officeart/2005/8/layout/vList2"/>
    <dgm:cxn modelId="{65D19EBF-98CA-457C-8D9A-CB79B4CD4C90}" type="presParOf" srcId="{AF65A00D-3174-41F5-8A21-91C1413F75D6}" destId="{14AFC147-4F31-42E3-B26F-F40C9ACBBC79}" srcOrd="5" destOrd="0" presId="urn:microsoft.com/office/officeart/2005/8/layout/vList2"/>
    <dgm:cxn modelId="{947A0463-1AE1-4918-B529-0B0297383855}" type="presParOf" srcId="{AF65A00D-3174-41F5-8A21-91C1413F75D6}" destId="{B271B34E-3F16-434C-96EE-02A5FC263ED4}" srcOrd="6" destOrd="0" presId="urn:microsoft.com/office/officeart/2005/8/layout/vList2"/>
    <dgm:cxn modelId="{2625B70E-558F-4D8C-A150-7680ED6DD43A}" type="presParOf" srcId="{AF65A00D-3174-41F5-8A21-91C1413F75D6}" destId="{A05EE046-B3B7-466E-9D2B-334FE0669D6A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D4FC318-9112-44B5-8A6C-D1A1888DB481}" type="doc">
      <dgm:prSet loTypeId="urn:microsoft.com/office/officeart/2005/8/layout/list1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B53E1BC2-19DA-4426-B907-A0078A82C2DC}">
      <dgm:prSet custT="1"/>
      <dgm:spPr/>
      <dgm:t>
        <a:bodyPr/>
        <a:lstStyle/>
        <a:p>
          <a:pPr rtl="0"/>
          <a:r>
            <a:rPr lang="ru-RU" sz="2200" b="1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Эпоха Возрождения </a:t>
          </a:r>
          <a:endParaRPr lang="ru-RU" sz="2200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5622BB33-37A6-48A1-AC77-CCE99C11A785}" type="parTrans" cxnId="{9FDF1939-2698-4B7C-9FC4-E67919D62292}">
      <dgm:prSet/>
      <dgm:spPr/>
      <dgm:t>
        <a:bodyPr/>
        <a:lstStyle/>
        <a:p>
          <a:endParaRPr lang="ru-RU"/>
        </a:p>
      </dgm:t>
    </dgm:pt>
    <dgm:pt modelId="{0492C556-AA42-4A35-9ADD-472485A02245}" type="sibTrans" cxnId="{9FDF1939-2698-4B7C-9FC4-E67919D62292}">
      <dgm:prSet/>
      <dgm:spPr/>
      <dgm:t>
        <a:bodyPr/>
        <a:lstStyle/>
        <a:p>
          <a:endParaRPr lang="ru-RU"/>
        </a:p>
      </dgm:t>
    </dgm:pt>
    <dgm:pt modelId="{D935C490-BB5F-47F4-B529-D0DA6AF8BBF1}">
      <dgm:prSet custT="1"/>
      <dgm:spPr>
        <a:noFill/>
      </dgm:spPr>
      <dgm:t>
        <a:bodyPr/>
        <a:lstStyle/>
        <a:p>
          <a:pPr algn="just" rtl="0"/>
          <a:r>
            <a:rPr lang="ru-RU" sz="2000" b="1" dirty="0">
              <a:solidFill>
                <a:srgbClr val="00B050"/>
              </a:solidFill>
              <a:latin typeface="Arial" pitchFamily="34" charset="0"/>
              <a:cs typeface="Arial" pitchFamily="34" charset="0"/>
            </a:rPr>
            <a:t>Признание творческой и </a:t>
          </a:r>
          <a:r>
            <a:rPr lang="ru-RU" sz="2000" b="1" dirty="0" err="1">
              <a:solidFill>
                <a:srgbClr val="00B050"/>
              </a:solidFill>
              <a:latin typeface="Arial" pitchFamily="34" charset="0"/>
              <a:cs typeface="Arial" pitchFamily="34" charset="0"/>
            </a:rPr>
            <a:t>деятельностной</a:t>
          </a:r>
          <a:r>
            <a:rPr lang="ru-RU" sz="2000" b="1" dirty="0">
              <a:solidFill>
                <a:srgbClr val="00B050"/>
              </a:solidFill>
              <a:latin typeface="Arial" pitchFamily="34" charset="0"/>
              <a:cs typeface="Arial" pitchFamily="34" charset="0"/>
            </a:rPr>
            <a:t> природы человека</a:t>
          </a:r>
        </a:p>
      </dgm:t>
    </dgm:pt>
    <dgm:pt modelId="{4EFA48FC-9CEC-46D9-8F5F-49AB775DA085}" type="parTrans" cxnId="{1386DD36-5025-43F0-A9B7-24FE7876673E}">
      <dgm:prSet/>
      <dgm:spPr/>
      <dgm:t>
        <a:bodyPr/>
        <a:lstStyle/>
        <a:p>
          <a:endParaRPr lang="ru-RU"/>
        </a:p>
      </dgm:t>
    </dgm:pt>
    <dgm:pt modelId="{58B2670C-B3E5-4709-BCD1-5BB3F8949019}" type="sibTrans" cxnId="{1386DD36-5025-43F0-A9B7-24FE7876673E}">
      <dgm:prSet/>
      <dgm:spPr/>
      <dgm:t>
        <a:bodyPr/>
        <a:lstStyle/>
        <a:p>
          <a:endParaRPr lang="ru-RU"/>
        </a:p>
      </dgm:t>
    </dgm:pt>
    <dgm:pt modelId="{17EE34C9-DEC3-4273-981D-04705E124D70}">
      <dgm:prSet custT="1"/>
      <dgm:spPr>
        <a:noFill/>
      </dgm:spPr>
      <dgm:t>
        <a:bodyPr/>
        <a:lstStyle/>
        <a:p>
          <a:pPr algn="just" rtl="0"/>
          <a:r>
            <a:rPr lang="ru-RU" sz="2000" b="1" dirty="0">
              <a:solidFill>
                <a:srgbClr val="00B050"/>
              </a:solidFill>
              <a:latin typeface="Arial" pitchFamily="34" charset="0"/>
              <a:cs typeface="Arial" pitchFamily="34" charset="0"/>
            </a:rPr>
            <a:t>Признание величия человеческого духа и мудрости</a:t>
          </a:r>
        </a:p>
      </dgm:t>
    </dgm:pt>
    <dgm:pt modelId="{070BA90D-C588-45A5-BC5E-7C35D8BEB434}" type="parTrans" cxnId="{14BE1CB1-5E30-4AA8-9660-684FA90A2A8E}">
      <dgm:prSet/>
      <dgm:spPr/>
      <dgm:t>
        <a:bodyPr/>
        <a:lstStyle/>
        <a:p>
          <a:endParaRPr lang="ru-RU"/>
        </a:p>
      </dgm:t>
    </dgm:pt>
    <dgm:pt modelId="{FA8C4F11-C461-4A43-BC3D-347705029A6E}" type="sibTrans" cxnId="{14BE1CB1-5E30-4AA8-9660-684FA90A2A8E}">
      <dgm:prSet/>
      <dgm:spPr/>
      <dgm:t>
        <a:bodyPr/>
        <a:lstStyle/>
        <a:p>
          <a:endParaRPr lang="ru-RU"/>
        </a:p>
      </dgm:t>
    </dgm:pt>
    <dgm:pt modelId="{6F09765D-1AD1-4811-AF85-B489308D5390}">
      <dgm:prSet custT="1"/>
      <dgm:spPr>
        <a:noFill/>
      </dgm:spPr>
      <dgm:t>
        <a:bodyPr/>
        <a:lstStyle/>
        <a:p>
          <a:pPr algn="just" rtl="0"/>
          <a:r>
            <a:rPr lang="ru-RU" sz="2000" b="1" dirty="0">
              <a:solidFill>
                <a:srgbClr val="00B050"/>
              </a:solidFill>
              <a:latin typeface="Arial" pitchFamily="34" charset="0"/>
              <a:cs typeface="Arial" pitchFamily="34" charset="0"/>
            </a:rPr>
            <a:t>Реабилитация человеческой природы во всех её проявлениях </a:t>
          </a:r>
          <a:endParaRPr lang="ru-RU" sz="14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860F56EB-519A-4529-85D2-C6E384E36C50}" type="sibTrans" cxnId="{4007F6D7-FEA1-4C97-BCD3-9AD65A6AF9F2}">
      <dgm:prSet/>
      <dgm:spPr/>
      <dgm:t>
        <a:bodyPr/>
        <a:lstStyle/>
        <a:p>
          <a:endParaRPr lang="ru-RU"/>
        </a:p>
      </dgm:t>
    </dgm:pt>
    <dgm:pt modelId="{E6823803-4FD8-40FB-A06B-6BFBEB405C16}" type="parTrans" cxnId="{4007F6D7-FEA1-4C97-BCD3-9AD65A6AF9F2}">
      <dgm:prSet/>
      <dgm:spPr/>
      <dgm:t>
        <a:bodyPr/>
        <a:lstStyle/>
        <a:p>
          <a:endParaRPr lang="ru-RU"/>
        </a:p>
      </dgm:t>
    </dgm:pt>
    <dgm:pt modelId="{D672C2B9-F62F-402D-A50B-BC62BCE8E2E4}">
      <dgm:prSet custT="1"/>
      <dgm:spPr>
        <a:noFill/>
      </dgm:spPr>
      <dgm:t>
        <a:bodyPr/>
        <a:lstStyle/>
        <a:p>
          <a:pPr algn="just" rtl="0"/>
          <a:r>
            <a:rPr lang="ru-RU" sz="2000" b="1" dirty="0" err="1">
              <a:solidFill>
                <a:srgbClr val="00B050"/>
              </a:solidFill>
              <a:latin typeface="Arial" pitchFamily="34" charset="0"/>
              <a:cs typeface="Arial" pitchFamily="34" charset="0"/>
            </a:rPr>
            <a:t>Реинтерпретация</a:t>
          </a:r>
          <a:r>
            <a:rPr lang="ru-RU" sz="2000" b="1" dirty="0">
              <a:solidFill>
                <a:srgbClr val="00B050"/>
              </a:solidFill>
              <a:latin typeface="Arial" pitchFamily="34" charset="0"/>
              <a:cs typeface="Arial" pitchFamily="34" charset="0"/>
            </a:rPr>
            <a:t> христианского понимания свободы и достоинства человека:</a:t>
          </a:r>
        </a:p>
      </dgm:t>
    </dgm:pt>
    <dgm:pt modelId="{1F7C320F-A6DE-491C-8139-2AAD16487E6C}" type="parTrans" cxnId="{BE2B19FF-81F5-434E-8E08-F3F3B4619A79}">
      <dgm:prSet/>
      <dgm:spPr/>
      <dgm:t>
        <a:bodyPr/>
        <a:lstStyle/>
        <a:p>
          <a:endParaRPr lang="ru-RU"/>
        </a:p>
      </dgm:t>
    </dgm:pt>
    <dgm:pt modelId="{B4DF0E95-8EAF-4049-8403-D071FC8215A9}" type="sibTrans" cxnId="{BE2B19FF-81F5-434E-8E08-F3F3B4619A79}">
      <dgm:prSet/>
      <dgm:spPr/>
      <dgm:t>
        <a:bodyPr/>
        <a:lstStyle/>
        <a:p>
          <a:endParaRPr lang="ru-RU"/>
        </a:p>
      </dgm:t>
    </dgm:pt>
    <dgm:pt modelId="{62C02B9E-97FF-4F78-937E-710D6B0A4A7D}">
      <dgm:prSet custT="1"/>
      <dgm:spPr>
        <a:noFill/>
      </dgm:spPr>
      <dgm:t>
        <a:bodyPr/>
        <a:lstStyle/>
        <a:p>
          <a:pPr algn="just" rtl="0"/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«Не даем мы тебе, о Адам, ни определенного места, ни собственного образа, ни особой обязанности</a:t>
          </a:r>
          <a:r>
            <a:rPr lang="ru-RU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, чтобы и место, и лицо и обязанность ты имел по собственному желанию, согласно твоей воле и твоему решению.</a:t>
          </a: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Образ прочих творений определен в пределах установленных нами законов. Ты же, не стесненный никакими пределами, определишь свой образ по своему решению, во власть которого я тебя предоставляю. </a:t>
          </a:r>
          <a:r>
            <a:rPr lang="ru-RU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Я ставлю тебя в центре мира, чтобы оттуда тебе было удобнее обозревать все, что есть в мире. Я не сделал тебя ни небесным, ни земным, ни смертным, ни бессмертным, чтобы ты сам, свободный и славный мастер, сформировал себя в образе, который ты предпочтешь. </a:t>
          </a: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Ты можешь переродиться в низшие, неразумные существа, но можешь переродиться по велению своей души и в высшие божественные».(</a:t>
          </a:r>
          <a:r>
            <a:rPr lang="ru-RU" sz="1600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П.Д.Мирандола</a:t>
          </a: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)</a:t>
          </a:r>
          <a:endParaRPr lang="ru-RU" sz="16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2962449B-318D-4714-A8EA-1E1F20349668}" type="parTrans" cxnId="{E6962D43-6064-42B3-ADF3-F6B8A10AED42}">
      <dgm:prSet/>
      <dgm:spPr/>
      <dgm:t>
        <a:bodyPr/>
        <a:lstStyle/>
        <a:p>
          <a:endParaRPr lang="ru-RU"/>
        </a:p>
      </dgm:t>
    </dgm:pt>
    <dgm:pt modelId="{F0F6CF78-1ABD-4138-8F57-C37F62C40611}" type="sibTrans" cxnId="{E6962D43-6064-42B3-ADF3-F6B8A10AED42}">
      <dgm:prSet/>
      <dgm:spPr/>
      <dgm:t>
        <a:bodyPr/>
        <a:lstStyle/>
        <a:p>
          <a:endParaRPr lang="ru-RU"/>
        </a:p>
      </dgm:t>
    </dgm:pt>
    <dgm:pt modelId="{84B01D45-B415-49F2-902B-5E89B24C6FD1}" type="pres">
      <dgm:prSet presAssocID="{BD4FC318-9112-44B5-8A6C-D1A1888DB48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EFEB6F8-51AB-4ACB-AE73-1E98262210B9}" type="pres">
      <dgm:prSet presAssocID="{B53E1BC2-19DA-4426-B907-A0078A82C2DC}" presName="parentLin" presStyleCnt="0"/>
      <dgm:spPr/>
    </dgm:pt>
    <dgm:pt modelId="{A3ED054A-5A98-41CE-A220-D2BA85F4D689}" type="pres">
      <dgm:prSet presAssocID="{B53E1BC2-19DA-4426-B907-A0078A82C2DC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69C0B6C8-FE82-4041-88BF-D5DC17CD66F2}" type="pres">
      <dgm:prSet presAssocID="{B53E1BC2-19DA-4426-B907-A0078A82C2D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7B862-F882-4B96-A673-39FA26C05270}" type="pres">
      <dgm:prSet presAssocID="{B53E1BC2-19DA-4426-B907-A0078A82C2DC}" presName="negativeSpace" presStyleCnt="0"/>
      <dgm:spPr/>
    </dgm:pt>
    <dgm:pt modelId="{189B391F-A3FB-4912-9373-B005F2ADFA39}" type="pres">
      <dgm:prSet presAssocID="{B53E1BC2-19DA-4426-B907-A0078A82C2DC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CE9E075-3AEA-41D6-A7CA-B4CD0DB8DB3E}" type="presOf" srcId="{62C02B9E-97FF-4F78-937E-710D6B0A4A7D}" destId="{189B391F-A3FB-4912-9373-B005F2ADFA39}" srcOrd="0" destOrd="4" presId="urn:microsoft.com/office/officeart/2005/8/layout/list1"/>
    <dgm:cxn modelId="{4007F6D7-FEA1-4C97-BCD3-9AD65A6AF9F2}" srcId="{B53E1BC2-19DA-4426-B907-A0078A82C2DC}" destId="{6F09765D-1AD1-4811-AF85-B489308D5390}" srcOrd="0" destOrd="0" parTransId="{E6823803-4FD8-40FB-A06B-6BFBEB405C16}" sibTransId="{860F56EB-519A-4529-85D2-C6E384E36C50}"/>
    <dgm:cxn modelId="{6E4082BF-E1CA-4A79-BDF1-FBBE60B6E6A0}" type="presOf" srcId="{BD4FC318-9112-44B5-8A6C-D1A1888DB481}" destId="{84B01D45-B415-49F2-902B-5E89B24C6FD1}" srcOrd="0" destOrd="0" presId="urn:microsoft.com/office/officeart/2005/8/layout/list1"/>
    <dgm:cxn modelId="{27A8A79C-B447-4593-A13E-740663CC86BB}" type="presOf" srcId="{17EE34C9-DEC3-4273-981D-04705E124D70}" destId="{189B391F-A3FB-4912-9373-B005F2ADFA39}" srcOrd="0" destOrd="2" presId="urn:microsoft.com/office/officeart/2005/8/layout/list1"/>
    <dgm:cxn modelId="{3C285FC6-F820-4F9D-BDB6-45E8E8024C6D}" type="presOf" srcId="{D672C2B9-F62F-402D-A50B-BC62BCE8E2E4}" destId="{189B391F-A3FB-4912-9373-B005F2ADFA39}" srcOrd="0" destOrd="3" presId="urn:microsoft.com/office/officeart/2005/8/layout/list1"/>
    <dgm:cxn modelId="{1386DD36-5025-43F0-A9B7-24FE7876673E}" srcId="{B53E1BC2-19DA-4426-B907-A0078A82C2DC}" destId="{D935C490-BB5F-47F4-B529-D0DA6AF8BBF1}" srcOrd="1" destOrd="0" parTransId="{4EFA48FC-9CEC-46D9-8F5F-49AB775DA085}" sibTransId="{58B2670C-B3E5-4709-BCD1-5BB3F8949019}"/>
    <dgm:cxn modelId="{BEB6DC0D-87BC-4C78-9FD1-741D8303547A}" type="presOf" srcId="{B53E1BC2-19DA-4426-B907-A0078A82C2DC}" destId="{A3ED054A-5A98-41CE-A220-D2BA85F4D689}" srcOrd="0" destOrd="0" presId="urn:microsoft.com/office/officeart/2005/8/layout/list1"/>
    <dgm:cxn modelId="{E6962D43-6064-42B3-ADF3-F6B8A10AED42}" srcId="{B53E1BC2-19DA-4426-B907-A0078A82C2DC}" destId="{62C02B9E-97FF-4F78-937E-710D6B0A4A7D}" srcOrd="4" destOrd="0" parTransId="{2962449B-318D-4714-A8EA-1E1F20349668}" sibTransId="{F0F6CF78-1ABD-4138-8F57-C37F62C40611}"/>
    <dgm:cxn modelId="{9FDF1939-2698-4B7C-9FC4-E67919D62292}" srcId="{BD4FC318-9112-44B5-8A6C-D1A1888DB481}" destId="{B53E1BC2-19DA-4426-B907-A0078A82C2DC}" srcOrd="0" destOrd="0" parTransId="{5622BB33-37A6-48A1-AC77-CCE99C11A785}" sibTransId="{0492C556-AA42-4A35-9ADD-472485A02245}"/>
    <dgm:cxn modelId="{BE2B19FF-81F5-434E-8E08-F3F3B4619A79}" srcId="{B53E1BC2-19DA-4426-B907-A0078A82C2DC}" destId="{D672C2B9-F62F-402D-A50B-BC62BCE8E2E4}" srcOrd="3" destOrd="0" parTransId="{1F7C320F-A6DE-491C-8139-2AAD16487E6C}" sibTransId="{B4DF0E95-8EAF-4049-8403-D071FC8215A9}"/>
    <dgm:cxn modelId="{BE2586C5-F094-430A-8203-DA2B4456814F}" type="presOf" srcId="{B53E1BC2-19DA-4426-B907-A0078A82C2DC}" destId="{69C0B6C8-FE82-4041-88BF-D5DC17CD66F2}" srcOrd="1" destOrd="0" presId="urn:microsoft.com/office/officeart/2005/8/layout/list1"/>
    <dgm:cxn modelId="{3B0C957D-C29C-4F6B-B21F-180BBBED237C}" type="presOf" srcId="{6F09765D-1AD1-4811-AF85-B489308D5390}" destId="{189B391F-A3FB-4912-9373-B005F2ADFA39}" srcOrd="0" destOrd="0" presId="urn:microsoft.com/office/officeart/2005/8/layout/list1"/>
    <dgm:cxn modelId="{F220D2F7-30A3-4119-967A-33F50E432B0E}" type="presOf" srcId="{D935C490-BB5F-47F4-B529-D0DA6AF8BBF1}" destId="{189B391F-A3FB-4912-9373-B005F2ADFA39}" srcOrd="0" destOrd="1" presId="urn:microsoft.com/office/officeart/2005/8/layout/list1"/>
    <dgm:cxn modelId="{14BE1CB1-5E30-4AA8-9660-684FA90A2A8E}" srcId="{B53E1BC2-19DA-4426-B907-A0078A82C2DC}" destId="{17EE34C9-DEC3-4273-981D-04705E124D70}" srcOrd="2" destOrd="0" parTransId="{070BA90D-C588-45A5-BC5E-7C35D8BEB434}" sibTransId="{FA8C4F11-C461-4A43-BC3D-347705029A6E}"/>
    <dgm:cxn modelId="{EA8264B7-8D52-4A47-B768-2380DC91EDAB}" type="presParOf" srcId="{84B01D45-B415-49F2-902B-5E89B24C6FD1}" destId="{9EFEB6F8-51AB-4ACB-AE73-1E98262210B9}" srcOrd="0" destOrd="0" presId="urn:microsoft.com/office/officeart/2005/8/layout/list1"/>
    <dgm:cxn modelId="{C70EF7E5-B311-4B18-9466-3080FD5AF46F}" type="presParOf" srcId="{9EFEB6F8-51AB-4ACB-AE73-1E98262210B9}" destId="{A3ED054A-5A98-41CE-A220-D2BA85F4D689}" srcOrd="0" destOrd="0" presId="urn:microsoft.com/office/officeart/2005/8/layout/list1"/>
    <dgm:cxn modelId="{AAED5A5D-4F36-4B03-B8BA-D2A00631D0A0}" type="presParOf" srcId="{9EFEB6F8-51AB-4ACB-AE73-1E98262210B9}" destId="{69C0B6C8-FE82-4041-88BF-D5DC17CD66F2}" srcOrd="1" destOrd="0" presId="urn:microsoft.com/office/officeart/2005/8/layout/list1"/>
    <dgm:cxn modelId="{31026F2C-748B-4B02-A9A7-E4F082E6C8E6}" type="presParOf" srcId="{84B01D45-B415-49F2-902B-5E89B24C6FD1}" destId="{FCC7B862-F882-4B96-A673-39FA26C05270}" srcOrd="1" destOrd="0" presId="urn:microsoft.com/office/officeart/2005/8/layout/list1"/>
    <dgm:cxn modelId="{18752400-899D-45DF-98BC-07C407CA22C3}" type="presParOf" srcId="{84B01D45-B415-49F2-902B-5E89B24C6FD1}" destId="{189B391F-A3FB-4912-9373-B005F2ADFA39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D4FC318-9112-44B5-8A6C-D1A1888DB481}" type="doc">
      <dgm:prSet loTypeId="urn:microsoft.com/office/officeart/2005/8/layout/vList2" loCatId="list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B53E1BC2-19DA-4426-B907-A0078A82C2DC}">
      <dgm:prSet custT="1"/>
      <dgm:spPr/>
      <dgm:t>
        <a:bodyPr/>
        <a:lstStyle/>
        <a:p>
          <a:pPr algn="just" rtl="0"/>
          <a:r>
            <a:rPr lang="ru-RU" sz="2000" b="1" dirty="0">
              <a:solidFill>
                <a:srgbClr val="00B050"/>
              </a:solidFill>
              <a:latin typeface="Arial" pitchFamily="34" charset="0"/>
              <a:cs typeface="Arial" pitchFamily="34" charset="0"/>
            </a:rPr>
            <a:t>«Земная жизнь дана в удел людям и их собственная задача – построить ее согласно природным законам добра и справедливости»  (</a:t>
          </a:r>
          <a:r>
            <a:rPr lang="ru-RU" sz="2000" b="1" i="1" dirty="0">
              <a:solidFill>
                <a:srgbClr val="00B050"/>
              </a:solidFill>
              <a:latin typeface="Arial" pitchFamily="34" charset="0"/>
              <a:cs typeface="Arial" pitchFamily="34" charset="0"/>
            </a:rPr>
            <a:t>К. </a:t>
          </a:r>
          <a:r>
            <a:rPr lang="ru-RU" sz="2000" b="1" i="1" dirty="0" err="1">
              <a:solidFill>
                <a:srgbClr val="00B050"/>
              </a:solidFill>
              <a:latin typeface="Arial" pitchFamily="34" charset="0"/>
              <a:cs typeface="Arial" pitchFamily="34" charset="0"/>
            </a:rPr>
            <a:t>Салютати</a:t>
          </a:r>
          <a:r>
            <a:rPr lang="ru-RU" sz="2000" b="1" i="1" dirty="0">
              <a:solidFill>
                <a:srgbClr val="00B050"/>
              </a:solidFill>
              <a:latin typeface="Arial" pitchFamily="34" charset="0"/>
              <a:cs typeface="Arial" pitchFamily="34" charset="0"/>
            </a:rPr>
            <a:t>)</a:t>
          </a:r>
        </a:p>
      </dgm:t>
    </dgm:pt>
    <dgm:pt modelId="{5622BB33-37A6-48A1-AC77-CCE99C11A785}" type="parTrans" cxnId="{9FDF1939-2698-4B7C-9FC4-E67919D62292}">
      <dgm:prSet/>
      <dgm:spPr/>
      <dgm:t>
        <a:bodyPr/>
        <a:lstStyle/>
        <a:p>
          <a:endParaRPr lang="ru-RU"/>
        </a:p>
      </dgm:t>
    </dgm:pt>
    <dgm:pt modelId="{0492C556-AA42-4A35-9ADD-472485A02245}" type="sibTrans" cxnId="{9FDF1939-2698-4B7C-9FC4-E67919D62292}">
      <dgm:prSet/>
      <dgm:spPr/>
      <dgm:t>
        <a:bodyPr/>
        <a:lstStyle/>
        <a:p>
          <a:endParaRPr lang="ru-RU"/>
        </a:p>
      </dgm:t>
    </dgm:pt>
    <dgm:pt modelId="{9956AF23-6090-4FC0-B27E-72A93AE8295F}">
      <dgm:prSet custT="1"/>
      <dgm:spPr/>
      <dgm:t>
        <a:bodyPr/>
        <a:lstStyle/>
        <a:p>
          <a:pPr rtl="0"/>
          <a:r>
            <a:rPr lang="ru-RU" sz="1600" b="1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Достоинство человека </a:t>
          </a:r>
          <a:r>
            <a:rPr lang="ru-RU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-  в его земном предназначении – в человеческой деятельности, которая должна служить продолжением и завершением божественного творения. </a:t>
          </a:r>
        </a:p>
      </dgm:t>
    </dgm:pt>
    <dgm:pt modelId="{D189B265-B907-4514-AEF8-13E2C1D6DFA1}" type="parTrans" cxnId="{7B9C932D-A4F7-42F3-999F-22DBF5301FDA}">
      <dgm:prSet/>
      <dgm:spPr/>
      <dgm:t>
        <a:bodyPr/>
        <a:lstStyle/>
        <a:p>
          <a:endParaRPr lang="ru-RU"/>
        </a:p>
      </dgm:t>
    </dgm:pt>
    <dgm:pt modelId="{CD99ED54-E260-4883-8EEC-651EF1CF472D}" type="sibTrans" cxnId="{7B9C932D-A4F7-42F3-999F-22DBF5301FDA}">
      <dgm:prSet/>
      <dgm:spPr/>
      <dgm:t>
        <a:bodyPr/>
        <a:lstStyle/>
        <a:p>
          <a:endParaRPr lang="ru-RU"/>
        </a:p>
      </dgm:t>
    </dgm:pt>
    <dgm:pt modelId="{E257035F-B31B-4AD0-908E-C91C2F1C95C8}">
      <dgm:prSet custT="1"/>
      <dgm:spPr/>
      <dgm:t>
        <a:bodyPr/>
        <a:lstStyle/>
        <a:p>
          <a:pPr rtl="0"/>
          <a:r>
            <a:rPr lang="ru-RU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Скептицизм в отношении человеческой природы</a:t>
          </a:r>
        </a:p>
      </dgm:t>
    </dgm:pt>
    <dgm:pt modelId="{33824CAF-35A1-469F-9D41-D9F92B90A816}" type="parTrans" cxnId="{40E6CDB8-6823-47D9-A307-02C2658E319F}">
      <dgm:prSet/>
      <dgm:spPr/>
      <dgm:t>
        <a:bodyPr/>
        <a:lstStyle/>
        <a:p>
          <a:endParaRPr lang="ru-RU"/>
        </a:p>
      </dgm:t>
    </dgm:pt>
    <dgm:pt modelId="{27CEFA5E-C370-4205-86F9-7F45ED676A89}" type="sibTrans" cxnId="{40E6CDB8-6823-47D9-A307-02C2658E319F}">
      <dgm:prSet/>
      <dgm:spPr/>
      <dgm:t>
        <a:bodyPr/>
        <a:lstStyle/>
        <a:p>
          <a:endParaRPr lang="ru-RU"/>
        </a:p>
      </dgm:t>
    </dgm:pt>
    <dgm:pt modelId="{D935C490-BB5F-47F4-B529-D0DA6AF8BBF1}">
      <dgm:prSet custT="1"/>
      <dgm:spPr/>
      <dgm:t>
        <a:bodyPr/>
        <a:lstStyle/>
        <a:p>
          <a:pPr algn="just" rtl="0"/>
          <a:r>
            <a:rPr lang="ru-RU" sz="1600" b="1" dirty="0">
              <a:solidFill>
                <a:srgbClr val="00B050"/>
              </a:solidFill>
              <a:latin typeface="Arial" pitchFamily="34" charset="0"/>
              <a:cs typeface="Arial" pitchFamily="34" charset="0"/>
            </a:rPr>
            <a:t>“Ну что же ты теперь скажешь, человек, о своей породе? Такой ли ты мудрый, каким ты себя считаешь, и разве это такие вещи, которые должны быть совершаемы человеком? гонения, которым подвергаются мудрецы, и людоедство, и войны, и жестокости людей по отношению  к природе, друг к другу, и ничтожество человеческих помыслов и поступков, когда “некоторые люди должны называться не иначе, как проходами для пищи… ничего хорошего ими не совершается, а потому ничего от них и не остается…” (Леонардо да Винчи)</a:t>
          </a:r>
        </a:p>
      </dgm:t>
    </dgm:pt>
    <dgm:pt modelId="{4EFA48FC-9CEC-46D9-8F5F-49AB775DA085}" type="parTrans" cxnId="{1386DD36-5025-43F0-A9B7-24FE7876673E}">
      <dgm:prSet/>
      <dgm:spPr/>
      <dgm:t>
        <a:bodyPr/>
        <a:lstStyle/>
        <a:p>
          <a:endParaRPr lang="ru-RU"/>
        </a:p>
      </dgm:t>
    </dgm:pt>
    <dgm:pt modelId="{58B2670C-B3E5-4709-BCD1-5BB3F8949019}" type="sibTrans" cxnId="{1386DD36-5025-43F0-A9B7-24FE7876673E}">
      <dgm:prSet/>
      <dgm:spPr/>
      <dgm:t>
        <a:bodyPr/>
        <a:lstStyle/>
        <a:p>
          <a:endParaRPr lang="ru-RU"/>
        </a:p>
      </dgm:t>
    </dgm:pt>
    <dgm:pt modelId="{2010B4C8-D686-4B38-9A64-AFFC051A3FF0}">
      <dgm:prSet custT="1"/>
      <dgm:spPr/>
      <dgm:t>
        <a:bodyPr/>
        <a:lstStyle/>
        <a:p>
          <a:r>
            <a:rPr lang="ru-RU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Первоначальное творение мира совершенствуется «нами», людьми, «ибо является нашим, т. е. человеческим, поскольку сделано людьми, то, что находится вокруг: все дома, все укрепления, все города,... Наши – живопись, скульптура, ремесла, науки, наша – мудрость...» (</a:t>
          </a:r>
          <a:r>
            <a:rPr lang="ru-RU" sz="1600" b="1" i="0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Манетти</a:t>
          </a:r>
          <a:r>
            <a:rPr lang="ru-RU" sz="16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)</a:t>
          </a:r>
        </a:p>
      </dgm:t>
    </dgm:pt>
    <dgm:pt modelId="{A0A9067B-01FF-47F3-8193-B6470FCFB574}" type="parTrans" cxnId="{1EAD1929-E8EB-4BDE-985D-89825F395207}">
      <dgm:prSet/>
      <dgm:spPr/>
      <dgm:t>
        <a:bodyPr/>
        <a:lstStyle/>
        <a:p>
          <a:endParaRPr lang="ru-RU"/>
        </a:p>
      </dgm:t>
    </dgm:pt>
    <dgm:pt modelId="{D800E0B1-F457-4C57-BE60-5A46F83214D6}" type="sibTrans" cxnId="{1EAD1929-E8EB-4BDE-985D-89825F395207}">
      <dgm:prSet/>
      <dgm:spPr/>
      <dgm:t>
        <a:bodyPr/>
        <a:lstStyle/>
        <a:p>
          <a:endParaRPr lang="ru-RU"/>
        </a:p>
      </dgm:t>
    </dgm:pt>
    <dgm:pt modelId="{D777F0AE-44CE-4E4F-A76D-BF315913230B}">
      <dgm:prSet custT="1"/>
      <dgm:spPr/>
      <dgm:t>
        <a:bodyPr/>
        <a:lstStyle/>
        <a:p>
          <a:pPr algn="just" rtl="0"/>
          <a:endParaRPr lang="ru-RU" sz="16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BD81D517-23AD-4042-A10B-7D26EFE1B1D9}" type="parTrans" cxnId="{D91D7D2F-059D-46D7-8EC4-91D13AABC63C}">
      <dgm:prSet/>
      <dgm:spPr/>
    </dgm:pt>
    <dgm:pt modelId="{D86281BA-DC0B-443B-AE61-369AAA953037}" type="sibTrans" cxnId="{D91D7D2F-059D-46D7-8EC4-91D13AABC63C}">
      <dgm:prSet/>
      <dgm:spPr/>
    </dgm:pt>
    <dgm:pt modelId="{AF65A00D-3174-41F5-8A21-91C1413F75D6}" type="pres">
      <dgm:prSet presAssocID="{BD4FC318-9112-44B5-8A6C-D1A1888DB48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C7CFF65-EC3B-4B57-9D8C-07A8F3E248F2}" type="pres">
      <dgm:prSet presAssocID="{B53E1BC2-19DA-4426-B907-A0078A82C2DC}" presName="parentText" presStyleLbl="node1" presStyleIdx="0" presStyleCnt="2" custScaleY="84870" custLinFactNeighborX="-1613" custLinFactNeighborY="-64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0F805B-F84D-41DA-9846-17CA3F2D8BB1}" type="pres">
      <dgm:prSet presAssocID="{B53E1BC2-19DA-4426-B907-A0078A82C2DC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635679-1BFF-44B2-B8DC-B334274DC1C4}" type="pres">
      <dgm:prSet presAssocID="{E257035F-B31B-4AD0-908E-C91C2F1C95C8}" presName="parentText" presStyleLbl="node1" presStyleIdx="1" presStyleCnt="2" custScaleY="5712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FC560F-FCA1-4251-ADFF-FEDDB7A47D99}" type="pres">
      <dgm:prSet presAssocID="{E257035F-B31B-4AD0-908E-C91C2F1C95C8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B65F02-DF53-48F0-8988-9FCDFD8A164F}" type="presOf" srcId="{BD4FC318-9112-44B5-8A6C-D1A1888DB481}" destId="{AF65A00D-3174-41F5-8A21-91C1413F75D6}" srcOrd="0" destOrd="0" presId="urn:microsoft.com/office/officeart/2005/8/layout/vList2"/>
    <dgm:cxn modelId="{3A8BB004-B77A-4ABF-B9BE-94030DEF56FC}" type="presOf" srcId="{2010B4C8-D686-4B38-9A64-AFFC051A3FF0}" destId="{220F805B-F84D-41DA-9846-17CA3F2D8BB1}" srcOrd="0" destOrd="1" presId="urn:microsoft.com/office/officeart/2005/8/layout/vList2"/>
    <dgm:cxn modelId="{1AADAB76-6BE8-4195-A3B4-2CA05A5B9348}" type="presOf" srcId="{9956AF23-6090-4FC0-B27E-72A93AE8295F}" destId="{220F805B-F84D-41DA-9846-17CA3F2D8BB1}" srcOrd="0" destOrd="0" presId="urn:microsoft.com/office/officeart/2005/8/layout/vList2"/>
    <dgm:cxn modelId="{F49F9678-6EFF-45BE-BA13-49692F2C7E83}" type="presOf" srcId="{D935C490-BB5F-47F4-B529-D0DA6AF8BBF1}" destId="{3FFC560F-FCA1-4251-ADFF-FEDDB7A47D99}" srcOrd="0" destOrd="1" presId="urn:microsoft.com/office/officeart/2005/8/layout/vList2"/>
    <dgm:cxn modelId="{40E6CDB8-6823-47D9-A307-02C2658E319F}" srcId="{BD4FC318-9112-44B5-8A6C-D1A1888DB481}" destId="{E257035F-B31B-4AD0-908E-C91C2F1C95C8}" srcOrd="1" destOrd="0" parTransId="{33824CAF-35A1-469F-9D41-D9F92B90A816}" sibTransId="{27CEFA5E-C370-4205-86F9-7F45ED676A89}"/>
    <dgm:cxn modelId="{1EAD1929-E8EB-4BDE-985D-89825F395207}" srcId="{B53E1BC2-19DA-4426-B907-A0078A82C2DC}" destId="{2010B4C8-D686-4B38-9A64-AFFC051A3FF0}" srcOrd="1" destOrd="0" parTransId="{A0A9067B-01FF-47F3-8193-B6470FCFB574}" sibTransId="{D800E0B1-F457-4C57-BE60-5A46F83214D6}"/>
    <dgm:cxn modelId="{9FDF1939-2698-4B7C-9FC4-E67919D62292}" srcId="{BD4FC318-9112-44B5-8A6C-D1A1888DB481}" destId="{B53E1BC2-19DA-4426-B907-A0078A82C2DC}" srcOrd="0" destOrd="0" parTransId="{5622BB33-37A6-48A1-AC77-CCE99C11A785}" sibTransId="{0492C556-AA42-4A35-9ADD-472485A02245}"/>
    <dgm:cxn modelId="{53D8A3BB-DF48-4247-80C3-B7DFC04FA38B}" type="presOf" srcId="{E257035F-B31B-4AD0-908E-C91C2F1C95C8}" destId="{AD635679-1BFF-44B2-B8DC-B334274DC1C4}" srcOrd="0" destOrd="0" presId="urn:microsoft.com/office/officeart/2005/8/layout/vList2"/>
    <dgm:cxn modelId="{D91D7D2F-059D-46D7-8EC4-91D13AABC63C}" srcId="{E257035F-B31B-4AD0-908E-C91C2F1C95C8}" destId="{D777F0AE-44CE-4E4F-A76D-BF315913230B}" srcOrd="0" destOrd="0" parTransId="{BD81D517-23AD-4042-A10B-7D26EFE1B1D9}" sibTransId="{D86281BA-DC0B-443B-AE61-369AAA953037}"/>
    <dgm:cxn modelId="{2A7F2CF4-C810-49E8-BE1B-A6E5D19F966A}" type="presOf" srcId="{D777F0AE-44CE-4E4F-A76D-BF315913230B}" destId="{3FFC560F-FCA1-4251-ADFF-FEDDB7A47D99}" srcOrd="0" destOrd="0" presId="urn:microsoft.com/office/officeart/2005/8/layout/vList2"/>
    <dgm:cxn modelId="{7B9C932D-A4F7-42F3-999F-22DBF5301FDA}" srcId="{B53E1BC2-19DA-4426-B907-A0078A82C2DC}" destId="{9956AF23-6090-4FC0-B27E-72A93AE8295F}" srcOrd="0" destOrd="0" parTransId="{D189B265-B907-4514-AEF8-13E2C1D6DFA1}" sibTransId="{CD99ED54-E260-4883-8EEC-651EF1CF472D}"/>
    <dgm:cxn modelId="{1386DD36-5025-43F0-A9B7-24FE7876673E}" srcId="{E257035F-B31B-4AD0-908E-C91C2F1C95C8}" destId="{D935C490-BB5F-47F4-B529-D0DA6AF8BBF1}" srcOrd="1" destOrd="0" parTransId="{4EFA48FC-9CEC-46D9-8F5F-49AB775DA085}" sibTransId="{58B2670C-B3E5-4709-BCD1-5BB3F8949019}"/>
    <dgm:cxn modelId="{7C6E139F-E8E0-4D4D-A192-8AD98C47DC6C}" type="presOf" srcId="{B53E1BC2-19DA-4426-B907-A0078A82C2DC}" destId="{CC7CFF65-EC3B-4B57-9D8C-07A8F3E248F2}" srcOrd="0" destOrd="0" presId="urn:microsoft.com/office/officeart/2005/8/layout/vList2"/>
    <dgm:cxn modelId="{EF72C8C9-086A-43B9-BCC2-A8A5809D2F1E}" type="presParOf" srcId="{AF65A00D-3174-41F5-8A21-91C1413F75D6}" destId="{CC7CFF65-EC3B-4B57-9D8C-07A8F3E248F2}" srcOrd="0" destOrd="0" presId="urn:microsoft.com/office/officeart/2005/8/layout/vList2"/>
    <dgm:cxn modelId="{16CE83C3-2CAA-4D3C-8C3F-3332C101D74F}" type="presParOf" srcId="{AF65A00D-3174-41F5-8A21-91C1413F75D6}" destId="{220F805B-F84D-41DA-9846-17CA3F2D8BB1}" srcOrd="1" destOrd="0" presId="urn:microsoft.com/office/officeart/2005/8/layout/vList2"/>
    <dgm:cxn modelId="{D38BB900-C716-49EC-9744-564392AF42E2}" type="presParOf" srcId="{AF65A00D-3174-41F5-8A21-91C1413F75D6}" destId="{AD635679-1BFF-44B2-B8DC-B334274DC1C4}" srcOrd="2" destOrd="0" presId="urn:microsoft.com/office/officeart/2005/8/layout/vList2"/>
    <dgm:cxn modelId="{D79F7255-58AF-4DFD-96E6-0BCBC55DAB9C}" type="presParOf" srcId="{AF65A00D-3174-41F5-8A21-91C1413F75D6}" destId="{3FFC560F-FCA1-4251-ADFF-FEDDB7A47D9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D4FC318-9112-44B5-8A6C-D1A1888DB481}" type="doc">
      <dgm:prSet loTypeId="urn:microsoft.com/office/officeart/2005/8/layout/list1" loCatId="list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B53E1BC2-19DA-4426-B907-A0078A82C2DC}">
      <dgm:prSet custT="1"/>
      <dgm:spPr/>
      <dgm:t>
        <a:bodyPr/>
        <a:lstStyle/>
        <a:p>
          <a:pPr rtl="0"/>
          <a:r>
            <a:rPr lang="ru-RU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Личность = гражданин</a:t>
          </a:r>
        </a:p>
      </dgm:t>
    </dgm:pt>
    <dgm:pt modelId="{5622BB33-37A6-48A1-AC77-CCE99C11A785}" type="parTrans" cxnId="{9FDF1939-2698-4B7C-9FC4-E67919D62292}">
      <dgm:prSet/>
      <dgm:spPr/>
      <dgm:t>
        <a:bodyPr/>
        <a:lstStyle/>
        <a:p>
          <a:endParaRPr lang="ru-RU"/>
        </a:p>
      </dgm:t>
    </dgm:pt>
    <dgm:pt modelId="{0492C556-AA42-4A35-9ADD-472485A02245}" type="sibTrans" cxnId="{9FDF1939-2698-4B7C-9FC4-E67919D62292}">
      <dgm:prSet/>
      <dgm:spPr/>
      <dgm:t>
        <a:bodyPr/>
        <a:lstStyle/>
        <a:p>
          <a:endParaRPr lang="ru-RU"/>
        </a:p>
      </dgm:t>
    </dgm:pt>
    <dgm:pt modelId="{1E36427A-62DA-49DA-8243-24E8E58DA98A}">
      <dgm:prSet custT="1"/>
      <dgm:spPr/>
      <dgm:t>
        <a:bodyPr/>
        <a:lstStyle/>
        <a:p>
          <a:pPr rtl="0"/>
          <a:r>
            <a:rPr lang="ru-RU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Декларация прав человека и гражданина 1789</a:t>
          </a:r>
        </a:p>
      </dgm:t>
    </dgm:pt>
    <dgm:pt modelId="{A459F25E-6D64-4535-98FF-C10221AF1F25}" type="parTrans" cxnId="{E3965E60-0C13-4235-9D2A-C8642777BFC3}">
      <dgm:prSet/>
      <dgm:spPr/>
      <dgm:t>
        <a:bodyPr/>
        <a:lstStyle/>
        <a:p>
          <a:endParaRPr lang="ru-RU"/>
        </a:p>
      </dgm:t>
    </dgm:pt>
    <dgm:pt modelId="{18ED28E5-28B0-4873-B4A2-FD5255C4B24A}" type="sibTrans" cxnId="{E3965E60-0C13-4235-9D2A-C8642777BFC3}">
      <dgm:prSet/>
      <dgm:spPr/>
      <dgm:t>
        <a:bodyPr/>
        <a:lstStyle/>
        <a:p>
          <a:endParaRPr lang="ru-RU"/>
        </a:p>
      </dgm:t>
    </dgm:pt>
    <dgm:pt modelId="{8C4EA53D-0A47-42F4-9F04-F57D3BC98FD2}">
      <dgm:prSet custT="1"/>
      <dgm:spPr/>
      <dgm:t>
        <a:bodyPr/>
        <a:lstStyle/>
        <a:p>
          <a:pPr rtl="0"/>
          <a:r>
            <a:rPr lang="ru-RU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Всеобщая декларация  прав человека 1948 </a:t>
          </a:r>
        </a:p>
      </dgm:t>
    </dgm:pt>
    <dgm:pt modelId="{B1ABF86D-16BB-4AA8-BE87-F76A9AA0C811}" type="parTrans" cxnId="{8E9BDA2F-8845-4081-A48E-AB3337B1DE01}">
      <dgm:prSet/>
      <dgm:spPr/>
      <dgm:t>
        <a:bodyPr/>
        <a:lstStyle/>
        <a:p>
          <a:endParaRPr lang="ru-RU"/>
        </a:p>
      </dgm:t>
    </dgm:pt>
    <dgm:pt modelId="{FF6904E1-E7D2-4016-A0A0-11BDE7E00E63}" type="sibTrans" cxnId="{8E9BDA2F-8845-4081-A48E-AB3337B1DE01}">
      <dgm:prSet/>
      <dgm:spPr/>
      <dgm:t>
        <a:bodyPr/>
        <a:lstStyle/>
        <a:p>
          <a:endParaRPr lang="ru-RU"/>
        </a:p>
      </dgm:t>
    </dgm:pt>
    <dgm:pt modelId="{A6A41998-4430-4271-B60B-54C642B7DDF5}">
      <dgm:prSet custT="1"/>
      <dgm:spPr>
        <a:noFill/>
      </dgm:spPr>
      <dgm:t>
        <a:bodyPr lIns="360000" rIns="360000"/>
        <a:lstStyle/>
        <a:p>
          <a:pPr rtl="0"/>
          <a:r>
            <a:rPr lang="ru-RU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Статья 1.Все люди рождаются свободными и равными в своем достоинстве и правах. Они наделены разумом и совестью и должны поступать в отношении друг друга в духе братства. </a:t>
          </a:r>
        </a:p>
        <a:p>
          <a:pPr rtl="0"/>
          <a:r>
            <a:rPr lang="ru-RU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последующих статьях дается обоснование совокупности гражданских, политических, социальных прав человека</a:t>
          </a:r>
        </a:p>
      </dgm:t>
    </dgm:pt>
    <dgm:pt modelId="{BC004D39-9B88-43D5-85E3-2460290D0C53}" type="parTrans" cxnId="{80462211-8835-4B5F-8521-DB9842A9D541}">
      <dgm:prSet/>
      <dgm:spPr/>
      <dgm:t>
        <a:bodyPr/>
        <a:lstStyle/>
        <a:p>
          <a:endParaRPr lang="ru-RU"/>
        </a:p>
      </dgm:t>
    </dgm:pt>
    <dgm:pt modelId="{DC85A908-5A3F-40EC-9D63-147A1C50BDB3}" type="sibTrans" cxnId="{80462211-8835-4B5F-8521-DB9842A9D541}">
      <dgm:prSet/>
      <dgm:spPr/>
      <dgm:t>
        <a:bodyPr/>
        <a:lstStyle/>
        <a:p>
          <a:endParaRPr lang="ru-RU"/>
        </a:p>
      </dgm:t>
    </dgm:pt>
    <dgm:pt modelId="{C3368C57-A574-4486-91E4-02DB0B179A47}">
      <dgm:prSet custT="1"/>
      <dgm:spPr>
        <a:noFill/>
      </dgm:spPr>
      <dgm:t>
        <a:bodyPr lIns="360000" rIns="360000" anchor="ctr"/>
        <a:lstStyle/>
        <a:p>
          <a:pPr rtl="0"/>
          <a:r>
            <a:rPr lang="ru-RU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Основа существования общества - уважение к тому, что </a:t>
          </a:r>
          <a:r>
            <a:rPr lang="ru-RU" sz="1600" b="1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принадлежитотдельным</a:t>
          </a:r>
          <a:r>
            <a:rPr lang="ru-RU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лицам</a:t>
          </a:r>
        </a:p>
      </dgm:t>
    </dgm:pt>
    <dgm:pt modelId="{58BD39E3-2CFC-4A43-8770-3AF89DC8C819}" type="sibTrans" cxnId="{F7C3586E-C46E-440D-A853-F8144E80CF6D}">
      <dgm:prSet/>
      <dgm:spPr/>
      <dgm:t>
        <a:bodyPr/>
        <a:lstStyle/>
        <a:p>
          <a:endParaRPr lang="ru-RU"/>
        </a:p>
      </dgm:t>
    </dgm:pt>
    <dgm:pt modelId="{79B9DA72-D204-4177-9DA7-DD019FB5C512}" type="parTrans" cxnId="{F7C3586E-C46E-440D-A853-F8144E80CF6D}">
      <dgm:prSet/>
      <dgm:spPr/>
      <dgm:t>
        <a:bodyPr/>
        <a:lstStyle/>
        <a:p>
          <a:endParaRPr lang="ru-RU"/>
        </a:p>
      </dgm:t>
    </dgm:pt>
    <dgm:pt modelId="{FC5108F0-D651-4A3D-86A7-0A9B1D46E801}">
      <dgm:prSet custT="1"/>
      <dgm:spPr>
        <a:noFill/>
      </dgm:spPr>
      <dgm:t>
        <a:bodyPr lIns="360000" rIns="360000" anchor="ctr"/>
        <a:lstStyle/>
        <a:p>
          <a:pPr rtl="0"/>
          <a:r>
            <a:rPr lang="ru-RU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Прирождённое право личности должно составлять цель всякого законодательства</a:t>
          </a:r>
        </a:p>
      </dgm:t>
    </dgm:pt>
    <dgm:pt modelId="{B4ADF151-C46A-4C92-8147-3C70DB3B98B3}" type="sibTrans" cxnId="{B1FBCC11-CB76-417E-9EA9-3698402B1C84}">
      <dgm:prSet/>
      <dgm:spPr/>
      <dgm:t>
        <a:bodyPr/>
        <a:lstStyle/>
        <a:p>
          <a:endParaRPr lang="ru-RU"/>
        </a:p>
      </dgm:t>
    </dgm:pt>
    <dgm:pt modelId="{C32FBAFF-A89F-4D30-A1DB-F8E2A0A4893A}" type="parTrans" cxnId="{B1FBCC11-CB76-417E-9EA9-3698402B1C84}">
      <dgm:prSet/>
      <dgm:spPr/>
      <dgm:t>
        <a:bodyPr/>
        <a:lstStyle/>
        <a:p>
          <a:endParaRPr lang="ru-RU"/>
        </a:p>
      </dgm:t>
    </dgm:pt>
    <dgm:pt modelId="{9956AF23-6090-4FC0-B27E-72A93AE8295F}">
      <dgm:prSet custT="1"/>
      <dgm:spPr>
        <a:noFill/>
      </dgm:spPr>
      <dgm:t>
        <a:bodyPr lIns="360000" rIns="360000" anchor="ctr"/>
        <a:lstStyle/>
        <a:p>
          <a:pPr rtl="0"/>
          <a:r>
            <a:rPr lang="ru-RU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Теория естественного права основана на признании всех людей равными (от природы) и наделенными естественными страстями, стремлениями, разумом</a:t>
          </a:r>
        </a:p>
      </dgm:t>
    </dgm:pt>
    <dgm:pt modelId="{CD99ED54-E260-4883-8EEC-651EF1CF472D}" type="sibTrans" cxnId="{7B9C932D-A4F7-42F3-999F-22DBF5301FDA}">
      <dgm:prSet/>
      <dgm:spPr/>
      <dgm:t>
        <a:bodyPr/>
        <a:lstStyle/>
        <a:p>
          <a:endParaRPr lang="ru-RU"/>
        </a:p>
      </dgm:t>
    </dgm:pt>
    <dgm:pt modelId="{D189B265-B907-4514-AEF8-13E2C1D6DFA1}" type="parTrans" cxnId="{7B9C932D-A4F7-42F3-999F-22DBF5301FDA}">
      <dgm:prSet/>
      <dgm:spPr/>
      <dgm:t>
        <a:bodyPr/>
        <a:lstStyle/>
        <a:p>
          <a:endParaRPr lang="ru-RU"/>
        </a:p>
      </dgm:t>
    </dgm:pt>
    <dgm:pt modelId="{E09AFD83-8AB0-441B-8088-EEBF977BCE86}">
      <dgm:prSet custT="1"/>
      <dgm:spPr>
        <a:noFill/>
      </dgm:spPr>
      <dgm:t>
        <a:bodyPr lIns="360000" rIns="360000"/>
        <a:lstStyle/>
        <a:p>
          <a:pPr rtl="0"/>
          <a:r>
            <a:rPr lang="ru-RU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Статья 1. Люди рождаются и остаются свободными и равными в правах. Общественные различия могут основываться лишь на общей пользе. </a:t>
          </a:r>
          <a:br>
            <a:rPr lang="ru-RU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Статья 4. Свобода состоит в возможности делать все, что не наносит вреда другому: таким образом, осуществление естественных прав каждого человека ограничено лишь теми пределами, которые обеспечивают другим членам общества пользование теми же правами. </a:t>
          </a:r>
        </a:p>
      </dgm:t>
    </dgm:pt>
    <dgm:pt modelId="{A5C004C2-2A6D-4FE8-9C7B-86FD3FA0ABDA}" type="sibTrans" cxnId="{B12EEBC1-2A61-4428-9A1F-E695D6953DBE}">
      <dgm:prSet/>
      <dgm:spPr/>
      <dgm:t>
        <a:bodyPr/>
        <a:lstStyle/>
        <a:p>
          <a:endParaRPr lang="ru-RU"/>
        </a:p>
      </dgm:t>
    </dgm:pt>
    <dgm:pt modelId="{D181B9D5-1EB1-45E3-99FA-CED823CD038E}" type="parTrans" cxnId="{B12EEBC1-2A61-4428-9A1F-E695D6953DBE}">
      <dgm:prSet/>
      <dgm:spPr/>
      <dgm:t>
        <a:bodyPr/>
        <a:lstStyle/>
        <a:p>
          <a:endParaRPr lang="ru-RU"/>
        </a:p>
      </dgm:t>
    </dgm:pt>
    <dgm:pt modelId="{CB0BB45D-B8DC-4C8A-B7EA-632DDCFD8FB3}" type="pres">
      <dgm:prSet presAssocID="{BD4FC318-9112-44B5-8A6C-D1A1888DB48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4BACEDF-E09C-48C8-A828-4D33921A06F4}" type="pres">
      <dgm:prSet presAssocID="{B53E1BC2-19DA-4426-B907-A0078A82C2DC}" presName="parentLin" presStyleCnt="0"/>
      <dgm:spPr/>
    </dgm:pt>
    <dgm:pt modelId="{DBB6AA32-0939-499A-9446-E19570380B9F}" type="pres">
      <dgm:prSet presAssocID="{B53E1BC2-19DA-4426-B907-A0078A82C2DC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D1B0E348-75D0-4579-A764-5985925B1355}" type="pres">
      <dgm:prSet presAssocID="{B53E1BC2-19DA-4426-B907-A0078A82C2DC}" presName="parentText" presStyleLbl="node1" presStyleIdx="0" presStyleCnt="3" custScaleX="120738" custScaleY="20291" custLinFactNeighborX="12903" custLinFactNeighborY="-8185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9EC1B4-4468-424F-8DE1-767D35810C2E}" type="pres">
      <dgm:prSet presAssocID="{B53E1BC2-19DA-4426-B907-A0078A82C2DC}" presName="negativeSpace" presStyleCnt="0"/>
      <dgm:spPr/>
    </dgm:pt>
    <dgm:pt modelId="{7E39B716-A218-460A-99FC-535648D0C89D}" type="pres">
      <dgm:prSet presAssocID="{B53E1BC2-19DA-4426-B907-A0078A82C2DC}" presName="childText" presStyleLbl="conFgAcc1" presStyleIdx="0" presStyleCnt="3" custScaleY="59088" custLinFactNeighborY="-585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9265A4-F044-47AE-B602-B78605ACC247}" type="pres">
      <dgm:prSet presAssocID="{0492C556-AA42-4A35-9ADD-472485A02245}" presName="spaceBetweenRectangles" presStyleCnt="0"/>
      <dgm:spPr/>
    </dgm:pt>
    <dgm:pt modelId="{61AFDE14-B907-4F4A-A198-9D52C014B6A5}" type="pres">
      <dgm:prSet presAssocID="{1E36427A-62DA-49DA-8243-24E8E58DA98A}" presName="parentLin" presStyleCnt="0"/>
      <dgm:spPr/>
    </dgm:pt>
    <dgm:pt modelId="{551C8A22-61D0-4773-AE14-6D9CCFD4BE68}" type="pres">
      <dgm:prSet presAssocID="{1E36427A-62DA-49DA-8243-24E8E58DA98A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A4967F16-05BA-4440-945E-E535A0EA3FA9}" type="pres">
      <dgm:prSet presAssocID="{1E36427A-62DA-49DA-8243-24E8E58DA98A}" presName="parentText" presStyleLbl="node1" presStyleIdx="1" presStyleCnt="3" custScaleX="118433" custScaleY="22441" custLinFactNeighborY="-4310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15BABF-5840-41C4-956C-C6EA36B865C1}" type="pres">
      <dgm:prSet presAssocID="{1E36427A-62DA-49DA-8243-24E8E58DA98A}" presName="negativeSpace" presStyleCnt="0"/>
      <dgm:spPr/>
    </dgm:pt>
    <dgm:pt modelId="{04BEF120-AAB1-4A5B-BFDC-FD86289EF30C}" type="pres">
      <dgm:prSet presAssocID="{1E36427A-62DA-49DA-8243-24E8E58DA98A}" presName="childText" presStyleLbl="conFgAcc1" presStyleIdx="1" presStyleCnt="3" custScaleY="58830" custLinFactNeighborY="327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ED366D-635C-40AC-8277-F6F0CF03E775}" type="pres">
      <dgm:prSet presAssocID="{18ED28E5-28B0-4873-B4A2-FD5255C4B24A}" presName="spaceBetweenRectangles" presStyleCnt="0"/>
      <dgm:spPr/>
    </dgm:pt>
    <dgm:pt modelId="{3171E898-F9EB-4026-A6B8-871F84BF0AED}" type="pres">
      <dgm:prSet presAssocID="{8C4EA53D-0A47-42F4-9F04-F57D3BC98FD2}" presName="parentLin" presStyleCnt="0"/>
      <dgm:spPr/>
    </dgm:pt>
    <dgm:pt modelId="{F5965D0D-23FE-467F-86DB-40DBA438ED57}" type="pres">
      <dgm:prSet presAssocID="{8C4EA53D-0A47-42F4-9F04-F57D3BC98FD2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51478F0A-DC61-4E75-B2AF-67E8574E990D}" type="pres">
      <dgm:prSet presAssocID="{8C4EA53D-0A47-42F4-9F04-F57D3BC98FD2}" presName="parentText" presStyleLbl="node1" presStyleIdx="2" presStyleCnt="3" custScaleX="118433" custScaleY="17978" custLinFactNeighborY="-1991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607B64-FB48-463F-8496-9E6AC243555F}" type="pres">
      <dgm:prSet presAssocID="{8C4EA53D-0A47-42F4-9F04-F57D3BC98FD2}" presName="negativeSpace" presStyleCnt="0"/>
      <dgm:spPr/>
    </dgm:pt>
    <dgm:pt modelId="{CB3FA634-6C4E-4F0F-8814-B3DF7EF9E9F6}" type="pres">
      <dgm:prSet presAssocID="{8C4EA53D-0A47-42F4-9F04-F57D3BC98FD2}" presName="childText" presStyleLbl="conFgAcc1" presStyleIdx="2" presStyleCnt="3" custScaleY="57058" custLinFactY="283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299D375-8C9A-47F1-9B74-9939E96E47AB}" type="presOf" srcId="{8C4EA53D-0A47-42F4-9F04-F57D3BC98FD2}" destId="{F5965D0D-23FE-467F-86DB-40DBA438ED57}" srcOrd="0" destOrd="0" presId="urn:microsoft.com/office/officeart/2005/8/layout/list1"/>
    <dgm:cxn modelId="{5DA05616-F446-4F6F-A9CA-DEA9C35EA10E}" type="presOf" srcId="{1E36427A-62DA-49DA-8243-24E8E58DA98A}" destId="{A4967F16-05BA-4440-945E-E535A0EA3FA9}" srcOrd="1" destOrd="0" presId="urn:microsoft.com/office/officeart/2005/8/layout/list1"/>
    <dgm:cxn modelId="{F0EE7E1E-58F9-4452-97AF-8020BF186E31}" type="presOf" srcId="{B53E1BC2-19DA-4426-B907-A0078A82C2DC}" destId="{DBB6AA32-0939-499A-9446-E19570380B9F}" srcOrd="0" destOrd="0" presId="urn:microsoft.com/office/officeart/2005/8/layout/list1"/>
    <dgm:cxn modelId="{B1FBCC11-CB76-417E-9EA9-3698402B1C84}" srcId="{B53E1BC2-19DA-4426-B907-A0078A82C2DC}" destId="{FC5108F0-D651-4A3D-86A7-0A9B1D46E801}" srcOrd="1" destOrd="0" parTransId="{C32FBAFF-A89F-4D30-A1DB-F8E2A0A4893A}" sibTransId="{B4ADF151-C46A-4C92-8147-3C70DB3B98B3}"/>
    <dgm:cxn modelId="{9FDF1939-2698-4B7C-9FC4-E67919D62292}" srcId="{BD4FC318-9112-44B5-8A6C-D1A1888DB481}" destId="{B53E1BC2-19DA-4426-B907-A0078A82C2DC}" srcOrd="0" destOrd="0" parTransId="{5622BB33-37A6-48A1-AC77-CCE99C11A785}" sibTransId="{0492C556-AA42-4A35-9ADD-472485A02245}"/>
    <dgm:cxn modelId="{E1EECD70-F1BD-41D5-B91F-D24D86D9B6B2}" type="presOf" srcId="{9956AF23-6090-4FC0-B27E-72A93AE8295F}" destId="{7E39B716-A218-460A-99FC-535648D0C89D}" srcOrd="0" destOrd="0" presId="urn:microsoft.com/office/officeart/2005/8/layout/list1"/>
    <dgm:cxn modelId="{4D233125-1D28-4F02-85D5-732056F12C70}" type="presOf" srcId="{FC5108F0-D651-4A3D-86A7-0A9B1D46E801}" destId="{7E39B716-A218-460A-99FC-535648D0C89D}" srcOrd="0" destOrd="1" presId="urn:microsoft.com/office/officeart/2005/8/layout/list1"/>
    <dgm:cxn modelId="{FD87B9F2-5F96-4A58-96EE-07DFA7632DEE}" type="presOf" srcId="{1E36427A-62DA-49DA-8243-24E8E58DA98A}" destId="{551C8A22-61D0-4773-AE14-6D9CCFD4BE68}" srcOrd="0" destOrd="0" presId="urn:microsoft.com/office/officeart/2005/8/layout/list1"/>
    <dgm:cxn modelId="{80462211-8835-4B5F-8521-DB9842A9D541}" srcId="{8C4EA53D-0A47-42F4-9F04-F57D3BC98FD2}" destId="{A6A41998-4430-4271-B60B-54C642B7DDF5}" srcOrd="0" destOrd="0" parTransId="{BC004D39-9B88-43D5-85E3-2460290D0C53}" sibTransId="{DC85A908-5A3F-40EC-9D63-147A1C50BDB3}"/>
    <dgm:cxn modelId="{A69AF3BE-40A7-4D9C-B89B-F0E89925D1CA}" type="presOf" srcId="{A6A41998-4430-4271-B60B-54C642B7DDF5}" destId="{CB3FA634-6C4E-4F0F-8814-B3DF7EF9E9F6}" srcOrd="0" destOrd="0" presId="urn:microsoft.com/office/officeart/2005/8/layout/list1"/>
    <dgm:cxn modelId="{4B7A20F3-BB67-4838-A114-3470FEEAD2A5}" type="presOf" srcId="{C3368C57-A574-4486-91E4-02DB0B179A47}" destId="{7E39B716-A218-460A-99FC-535648D0C89D}" srcOrd="0" destOrd="2" presId="urn:microsoft.com/office/officeart/2005/8/layout/list1"/>
    <dgm:cxn modelId="{E3965E60-0C13-4235-9D2A-C8642777BFC3}" srcId="{BD4FC318-9112-44B5-8A6C-D1A1888DB481}" destId="{1E36427A-62DA-49DA-8243-24E8E58DA98A}" srcOrd="1" destOrd="0" parTransId="{A459F25E-6D64-4535-98FF-C10221AF1F25}" sibTransId="{18ED28E5-28B0-4873-B4A2-FD5255C4B24A}"/>
    <dgm:cxn modelId="{F7C3586E-C46E-440D-A853-F8144E80CF6D}" srcId="{B53E1BC2-19DA-4426-B907-A0078A82C2DC}" destId="{C3368C57-A574-4486-91E4-02DB0B179A47}" srcOrd="2" destOrd="0" parTransId="{79B9DA72-D204-4177-9DA7-DD019FB5C512}" sibTransId="{58BD39E3-2CFC-4A43-8770-3AF89DC8C819}"/>
    <dgm:cxn modelId="{5283BF1C-AB75-4336-AF13-64429E276CF7}" type="presOf" srcId="{E09AFD83-8AB0-441B-8088-EEBF977BCE86}" destId="{04BEF120-AAB1-4A5B-BFDC-FD86289EF30C}" srcOrd="0" destOrd="0" presId="urn:microsoft.com/office/officeart/2005/8/layout/list1"/>
    <dgm:cxn modelId="{D2DD2BE0-D9F0-471D-8D83-3E08544129E3}" type="presOf" srcId="{B53E1BC2-19DA-4426-B907-A0078A82C2DC}" destId="{D1B0E348-75D0-4579-A764-5985925B1355}" srcOrd="1" destOrd="0" presId="urn:microsoft.com/office/officeart/2005/8/layout/list1"/>
    <dgm:cxn modelId="{5F280B8A-1EF3-4390-89C3-926148DEE3BB}" type="presOf" srcId="{BD4FC318-9112-44B5-8A6C-D1A1888DB481}" destId="{CB0BB45D-B8DC-4C8A-B7EA-632DDCFD8FB3}" srcOrd="0" destOrd="0" presId="urn:microsoft.com/office/officeart/2005/8/layout/list1"/>
    <dgm:cxn modelId="{B3DA1BAD-E9E0-44E3-8F16-3980C5EE40D7}" type="presOf" srcId="{8C4EA53D-0A47-42F4-9F04-F57D3BC98FD2}" destId="{51478F0A-DC61-4E75-B2AF-67E8574E990D}" srcOrd="1" destOrd="0" presId="urn:microsoft.com/office/officeart/2005/8/layout/list1"/>
    <dgm:cxn modelId="{7B9C932D-A4F7-42F3-999F-22DBF5301FDA}" srcId="{B53E1BC2-19DA-4426-B907-A0078A82C2DC}" destId="{9956AF23-6090-4FC0-B27E-72A93AE8295F}" srcOrd="0" destOrd="0" parTransId="{D189B265-B907-4514-AEF8-13E2C1D6DFA1}" sibTransId="{CD99ED54-E260-4883-8EEC-651EF1CF472D}"/>
    <dgm:cxn modelId="{B12EEBC1-2A61-4428-9A1F-E695D6953DBE}" srcId="{1E36427A-62DA-49DA-8243-24E8E58DA98A}" destId="{E09AFD83-8AB0-441B-8088-EEBF977BCE86}" srcOrd="0" destOrd="0" parTransId="{D181B9D5-1EB1-45E3-99FA-CED823CD038E}" sibTransId="{A5C004C2-2A6D-4FE8-9C7B-86FD3FA0ABDA}"/>
    <dgm:cxn modelId="{8E9BDA2F-8845-4081-A48E-AB3337B1DE01}" srcId="{BD4FC318-9112-44B5-8A6C-D1A1888DB481}" destId="{8C4EA53D-0A47-42F4-9F04-F57D3BC98FD2}" srcOrd="2" destOrd="0" parTransId="{B1ABF86D-16BB-4AA8-BE87-F76A9AA0C811}" sibTransId="{FF6904E1-E7D2-4016-A0A0-11BDE7E00E63}"/>
    <dgm:cxn modelId="{60631713-4ED2-45A0-AE1A-A21D4780C2AE}" type="presParOf" srcId="{CB0BB45D-B8DC-4C8A-B7EA-632DDCFD8FB3}" destId="{B4BACEDF-E09C-48C8-A828-4D33921A06F4}" srcOrd="0" destOrd="0" presId="urn:microsoft.com/office/officeart/2005/8/layout/list1"/>
    <dgm:cxn modelId="{044E0892-4F28-47DD-B75D-9E5D092A26CE}" type="presParOf" srcId="{B4BACEDF-E09C-48C8-A828-4D33921A06F4}" destId="{DBB6AA32-0939-499A-9446-E19570380B9F}" srcOrd="0" destOrd="0" presId="urn:microsoft.com/office/officeart/2005/8/layout/list1"/>
    <dgm:cxn modelId="{23A2D5E9-A4F0-4D36-9B00-AEFADB2FC11A}" type="presParOf" srcId="{B4BACEDF-E09C-48C8-A828-4D33921A06F4}" destId="{D1B0E348-75D0-4579-A764-5985925B1355}" srcOrd="1" destOrd="0" presId="urn:microsoft.com/office/officeart/2005/8/layout/list1"/>
    <dgm:cxn modelId="{A01304B7-F341-496C-853C-D25ACCB51115}" type="presParOf" srcId="{CB0BB45D-B8DC-4C8A-B7EA-632DDCFD8FB3}" destId="{D09EC1B4-4468-424F-8DE1-767D35810C2E}" srcOrd="1" destOrd="0" presId="urn:microsoft.com/office/officeart/2005/8/layout/list1"/>
    <dgm:cxn modelId="{BCB78350-8FA3-40A2-8D26-A0801B184E97}" type="presParOf" srcId="{CB0BB45D-B8DC-4C8A-B7EA-632DDCFD8FB3}" destId="{7E39B716-A218-460A-99FC-535648D0C89D}" srcOrd="2" destOrd="0" presId="urn:microsoft.com/office/officeart/2005/8/layout/list1"/>
    <dgm:cxn modelId="{F355187B-6B39-4BBC-B31C-433CF5AC93C9}" type="presParOf" srcId="{CB0BB45D-B8DC-4C8A-B7EA-632DDCFD8FB3}" destId="{4E9265A4-F044-47AE-B602-B78605ACC247}" srcOrd="3" destOrd="0" presId="urn:microsoft.com/office/officeart/2005/8/layout/list1"/>
    <dgm:cxn modelId="{C3008803-830F-4CCA-ABB3-9022A9D3AA98}" type="presParOf" srcId="{CB0BB45D-B8DC-4C8A-B7EA-632DDCFD8FB3}" destId="{61AFDE14-B907-4F4A-A198-9D52C014B6A5}" srcOrd="4" destOrd="0" presId="urn:microsoft.com/office/officeart/2005/8/layout/list1"/>
    <dgm:cxn modelId="{D18814FA-A174-4AE0-A578-BD5751B35FE9}" type="presParOf" srcId="{61AFDE14-B907-4F4A-A198-9D52C014B6A5}" destId="{551C8A22-61D0-4773-AE14-6D9CCFD4BE68}" srcOrd="0" destOrd="0" presId="urn:microsoft.com/office/officeart/2005/8/layout/list1"/>
    <dgm:cxn modelId="{5D1A4EBA-7329-4B8A-B84F-BA1A7BB36BA3}" type="presParOf" srcId="{61AFDE14-B907-4F4A-A198-9D52C014B6A5}" destId="{A4967F16-05BA-4440-945E-E535A0EA3FA9}" srcOrd="1" destOrd="0" presId="urn:microsoft.com/office/officeart/2005/8/layout/list1"/>
    <dgm:cxn modelId="{2A6EB613-640D-42E9-9E07-F4A20173EC7F}" type="presParOf" srcId="{CB0BB45D-B8DC-4C8A-B7EA-632DDCFD8FB3}" destId="{CA15BABF-5840-41C4-956C-C6EA36B865C1}" srcOrd="5" destOrd="0" presId="urn:microsoft.com/office/officeart/2005/8/layout/list1"/>
    <dgm:cxn modelId="{87E55A31-EA24-44B3-9440-9E6C25E94B86}" type="presParOf" srcId="{CB0BB45D-B8DC-4C8A-B7EA-632DDCFD8FB3}" destId="{04BEF120-AAB1-4A5B-BFDC-FD86289EF30C}" srcOrd="6" destOrd="0" presId="urn:microsoft.com/office/officeart/2005/8/layout/list1"/>
    <dgm:cxn modelId="{A1F32A97-7AF1-42EE-8DF9-5B4868801761}" type="presParOf" srcId="{CB0BB45D-B8DC-4C8A-B7EA-632DDCFD8FB3}" destId="{B1ED366D-635C-40AC-8277-F6F0CF03E775}" srcOrd="7" destOrd="0" presId="urn:microsoft.com/office/officeart/2005/8/layout/list1"/>
    <dgm:cxn modelId="{81295913-AA83-4372-AB7D-E9DB6C42B4F0}" type="presParOf" srcId="{CB0BB45D-B8DC-4C8A-B7EA-632DDCFD8FB3}" destId="{3171E898-F9EB-4026-A6B8-871F84BF0AED}" srcOrd="8" destOrd="0" presId="urn:microsoft.com/office/officeart/2005/8/layout/list1"/>
    <dgm:cxn modelId="{C7CC08C1-1CD5-4747-B430-46C0A9112465}" type="presParOf" srcId="{3171E898-F9EB-4026-A6B8-871F84BF0AED}" destId="{F5965D0D-23FE-467F-86DB-40DBA438ED57}" srcOrd="0" destOrd="0" presId="urn:microsoft.com/office/officeart/2005/8/layout/list1"/>
    <dgm:cxn modelId="{49FED39D-D518-4A38-8334-DB92EFCB779C}" type="presParOf" srcId="{3171E898-F9EB-4026-A6B8-871F84BF0AED}" destId="{51478F0A-DC61-4E75-B2AF-67E8574E990D}" srcOrd="1" destOrd="0" presId="urn:microsoft.com/office/officeart/2005/8/layout/list1"/>
    <dgm:cxn modelId="{40FFAD9B-1E43-4B2C-A176-716B3C9C481D}" type="presParOf" srcId="{CB0BB45D-B8DC-4C8A-B7EA-632DDCFD8FB3}" destId="{15607B64-FB48-463F-8496-9E6AC243555F}" srcOrd="9" destOrd="0" presId="urn:microsoft.com/office/officeart/2005/8/layout/list1"/>
    <dgm:cxn modelId="{B2C73576-8523-4071-8E9B-A2AC5F748F9C}" type="presParOf" srcId="{CB0BB45D-B8DC-4C8A-B7EA-632DDCFD8FB3}" destId="{CB3FA634-6C4E-4F0F-8814-B3DF7EF9E9F6}" srcOrd="10" destOrd="0" presId="urn:microsoft.com/office/officeart/2005/8/layout/list1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0A10311-4E37-49CE-9773-D0651FFA509D}" type="doc">
      <dgm:prSet loTypeId="urn:microsoft.com/office/officeart/2005/8/layout/vList2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52265346-E9E3-4100-9CED-E1D421E7FF05}">
      <dgm:prSet/>
      <dgm:spPr/>
      <dgm:t>
        <a:bodyPr/>
        <a:lstStyle/>
        <a:p>
          <a:pPr rtl="0"/>
          <a:r>
            <a:rPr lang="ru-RU" b="1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«Собственное совершенство и чужое счастье» –окончательная формула долга </a:t>
          </a:r>
          <a:endParaRPr lang="ru-RU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8925F4A5-D345-4AFC-900E-02ACCFA5093B}" type="parTrans" cxnId="{4FEB3564-1598-4AF8-B817-F68CF487EA72}">
      <dgm:prSet/>
      <dgm:spPr/>
      <dgm:t>
        <a:bodyPr/>
        <a:lstStyle/>
        <a:p>
          <a:endParaRPr lang="ru-RU"/>
        </a:p>
      </dgm:t>
    </dgm:pt>
    <dgm:pt modelId="{69E8C9F2-C802-45EA-9065-98F4AFEDA6EA}" type="sibTrans" cxnId="{4FEB3564-1598-4AF8-B817-F68CF487EA72}">
      <dgm:prSet/>
      <dgm:spPr/>
      <dgm:t>
        <a:bodyPr/>
        <a:lstStyle/>
        <a:p>
          <a:endParaRPr lang="ru-RU"/>
        </a:p>
      </dgm:t>
    </dgm:pt>
    <dgm:pt modelId="{BD7EE064-0E84-49F3-AB75-778F7CD70928}">
      <dgm:prSet custT="1"/>
      <dgm:spPr/>
      <dgm:t>
        <a:bodyPr/>
        <a:lstStyle/>
        <a:p>
          <a:pPr marL="0" indent="0" algn="just" rtl="0">
            <a:spcAft>
              <a:spcPts val="0"/>
            </a:spcAft>
          </a:pPr>
          <a:r>
            <a:rPr lang="ru-RU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«Долг! Ты возвышенное, великое слово, в тебе нет ничего приятного, … ты требуешь подчинения, …перед тобой замолкают все склонности, хотя бы они тебе втайне противодействовали, – где же твой…источник и …откуда возникают необходимые условия того достоинства, которое только люди могут дать себе? Это может быть только то, что возвышает человека над самим собой, что связывает его с порядком вещей, который может мыслить только рассудок и которому вместе с тем подчинен весь …мир...               </a:t>
          </a:r>
          <a:r>
            <a:rPr lang="ru-RU" sz="1800" b="1" dirty="0">
              <a:solidFill>
                <a:srgbClr val="00B050"/>
              </a:solidFill>
              <a:latin typeface="Arial" pitchFamily="34" charset="0"/>
              <a:cs typeface="Arial" pitchFamily="34" charset="0"/>
            </a:rPr>
            <a:t>Это не что иное, как </a:t>
          </a:r>
          <a:r>
            <a:rPr lang="ru-RU" sz="1800" b="1" i="1" dirty="0">
              <a:solidFill>
                <a:srgbClr val="00B050"/>
              </a:solidFill>
              <a:latin typeface="Arial" pitchFamily="34" charset="0"/>
              <a:cs typeface="Arial" pitchFamily="34" charset="0"/>
            </a:rPr>
            <a:t>личность</a:t>
          </a:r>
          <a:r>
            <a:rPr lang="ru-RU" sz="1800" b="1" dirty="0">
              <a:solidFill>
                <a:srgbClr val="00B050"/>
              </a:solidFill>
              <a:latin typeface="Arial" pitchFamily="34" charset="0"/>
              <a:cs typeface="Arial" pitchFamily="34" charset="0"/>
            </a:rPr>
            <a:t>».</a:t>
          </a:r>
        </a:p>
      </dgm:t>
    </dgm:pt>
    <dgm:pt modelId="{D51A5CD5-2FDF-44D5-A44E-F986F4A946B1}" type="parTrans" cxnId="{F34D06FA-76D7-4022-A3BA-59933673A9C9}">
      <dgm:prSet/>
      <dgm:spPr/>
      <dgm:t>
        <a:bodyPr/>
        <a:lstStyle/>
        <a:p>
          <a:endParaRPr lang="ru-RU"/>
        </a:p>
      </dgm:t>
    </dgm:pt>
    <dgm:pt modelId="{E6A276F3-C448-4CD7-833F-88B68895053F}" type="sibTrans" cxnId="{F34D06FA-76D7-4022-A3BA-59933673A9C9}">
      <dgm:prSet/>
      <dgm:spPr/>
      <dgm:t>
        <a:bodyPr/>
        <a:lstStyle/>
        <a:p>
          <a:endParaRPr lang="ru-RU"/>
        </a:p>
      </dgm:t>
    </dgm:pt>
    <dgm:pt modelId="{48BF89A4-70E5-46A4-970C-814658D14E37}">
      <dgm:prSet/>
      <dgm:spPr/>
      <dgm:t>
        <a:bodyPr/>
        <a:lstStyle/>
        <a:p>
          <a:pPr rtl="0"/>
          <a:r>
            <a:rPr lang="ru-RU" b="1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Личность свободна и реализует свое самосознание в поведении. Нравственная свобода личности состоит в осознании и выполнении долга. </a:t>
          </a:r>
          <a:endParaRPr lang="ru-RU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B8B4A193-43DE-4509-967E-4B3207DF89FB}" type="parTrans" cxnId="{FCEDB0F4-BB05-496B-8CD5-38078CE25844}">
      <dgm:prSet/>
      <dgm:spPr/>
      <dgm:t>
        <a:bodyPr/>
        <a:lstStyle/>
        <a:p>
          <a:endParaRPr lang="ru-RU"/>
        </a:p>
      </dgm:t>
    </dgm:pt>
    <dgm:pt modelId="{DB9D3384-B7EC-4E62-8F1D-238B97D4D3DD}" type="sibTrans" cxnId="{FCEDB0F4-BB05-496B-8CD5-38078CE25844}">
      <dgm:prSet/>
      <dgm:spPr/>
      <dgm:t>
        <a:bodyPr/>
        <a:lstStyle/>
        <a:p>
          <a:endParaRPr lang="ru-RU"/>
        </a:p>
      </dgm:t>
    </dgm:pt>
    <dgm:pt modelId="{52063E89-0552-44F8-84D6-864B1E906B52}">
      <dgm:prSet/>
      <dgm:spPr/>
      <dgm:t>
        <a:bodyPr/>
        <a:lstStyle/>
        <a:p>
          <a:pPr rtl="0"/>
          <a:r>
            <a: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Призывы Канта к человеку- </a:t>
          </a:r>
        </a:p>
      </dgm:t>
    </dgm:pt>
    <dgm:pt modelId="{14D3276B-F77C-4083-80A6-B3B61474F45A}" type="parTrans" cxnId="{DAF895F8-54FC-4DE1-9960-CD167FE853CA}">
      <dgm:prSet/>
      <dgm:spPr/>
      <dgm:t>
        <a:bodyPr/>
        <a:lstStyle/>
        <a:p>
          <a:endParaRPr lang="ru-RU"/>
        </a:p>
      </dgm:t>
    </dgm:pt>
    <dgm:pt modelId="{509D6BFB-2230-47B2-ACF4-195F36E2F4CF}" type="sibTrans" cxnId="{DAF895F8-54FC-4DE1-9960-CD167FE853CA}">
      <dgm:prSet/>
      <dgm:spPr/>
      <dgm:t>
        <a:bodyPr/>
        <a:lstStyle/>
        <a:p>
          <a:endParaRPr lang="ru-RU"/>
        </a:p>
      </dgm:t>
    </dgm:pt>
    <dgm:pt modelId="{96B71963-BCFA-4F44-93C4-10FFD2FE00A8}">
      <dgm:prSet custT="1"/>
      <dgm:spPr/>
      <dgm:t>
        <a:bodyPr/>
        <a:lstStyle/>
        <a:p>
          <a:pPr rtl="0"/>
          <a:r>
            <a:rPr lang="ru-RU" sz="1800" b="1" dirty="0">
              <a:solidFill>
                <a:srgbClr val="00B050"/>
              </a:solidFill>
              <a:latin typeface="Arial" pitchFamily="34" charset="0"/>
              <a:cs typeface="Arial" pitchFamily="34" charset="0"/>
            </a:rPr>
            <a:t>«ИМЕЙ МУЖЕСТВО ПОЛЬЗОВАТЬСЯ СОБСТВЕННЫМ УМОМ» </a:t>
          </a:r>
        </a:p>
      </dgm:t>
    </dgm:pt>
    <dgm:pt modelId="{BB13F846-1A77-4578-978D-89270D811CDA}" type="parTrans" cxnId="{1521AF46-AE40-4044-91B3-F2A9A6F3D967}">
      <dgm:prSet/>
      <dgm:spPr/>
      <dgm:t>
        <a:bodyPr/>
        <a:lstStyle/>
        <a:p>
          <a:endParaRPr lang="ru-RU"/>
        </a:p>
      </dgm:t>
    </dgm:pt>
    <dgm:pt modelId="{795CA5C5-1360-4864-BEA2-81C94F1698A9}" type="sibTrans" cxnId="{1521AF46-AE40-4044-91B3-F2A9A6F3D967}">
      <dgm:prSet/>
      <dgm:spPr/>
      <dgm:t>
        <a:bodyPr/>
        <a:lstStyle/>
        <a:p>
          <a:endParaRPr lang="ru-RU"/>
        </a:p>
      </dgm:t>
    </dgm:pt>
    <dgm:pt modelId="{B509DFFD-909A-4401-9208-F82F8447D869}">
      <dgm:prSet custT="1"/>
      <dgm:spPr/>
      <dgm:t>
        <a:bodyPr/>
        <a:lstStyle/>
        <a:p>
          <a:pPr rtl="0"/>
          <a:r>
            <a:rPr lang="ru-RU" sz="1800" b="1" dirty="0">
              <a:solidFill>
                <a:srgbClr val="00B050"/>
              </a:solidFill>
              <a:latin typeface="Arial" pitchFamily="34" charset="0"/>
              <a:cs typeface="Arial" pitchFamily="34" charset="0"/>
            </a:rPr>
            <a:t>«ОПРЕДЕЛИ СЕБЯ САМ: </a:t>
          </a:r>
        </a:p>
      </dgm:t>
    </dgm:pt>
    <dgm:pt modelId="{07EF5043-3744-4421-913F-865BA3B5B98B}" type="parTrans" cxnId="{8A251308-82D6-4CEB-8314-40B459BD42E6}">
      <dgm:prSet/>
      <dgm:spPr/>
      <dgm:t>
        <a:bodyPr/>
        <a:lstStyle/>
        <a:p>
          <a:endParaRPr lang="ru-RU"/>
        </a:p>
      </dgm:t>
    </dgm:pt>
    <dgm:pt modelId="{72B8F3CE-8D50-4427-808B-A204023AD11B}" type="sibTrans" cxnId="{8A251308-82D6-4CEB-8314-40B459BD42E6}">
      <dgm:prSet/>
      <dgm:spPr/>
      <dgm:t>
        <a:bodyPr/>
        <a:lstStyle/>
        <a:p>
          <a:endParaRPr lang="ru-RU"/>
        </a:p>
      </dgm:t>
    </dgm:pt>
    <dgm:pt modelId="{D779F4BA-15CC-4B3F-B0DD-62DA0C18E1E0}">
      <dgm:prSet/>
      <dgm:spPr/>
      <dgm:t>
        <a:bodyPr/>
        <a:lstStyle/>
        <a:p>
          <a:pPr rtl="0"/>
          <a:r>
            <a:rPr lang="ru-RU" sz="1600" b="1" dirty="0">
              <a:solidFill>
                <a:srgbClr val="00B050"/>
              </a:solidFill>
              <a:latin typeface="Arial" pitchFamily="34" charset="0"/>
              <a:cs typeface="Arial" pitchFamily="34" charset="0"/>
            </a:rPr>
            <a:t>1) Что я могу знать?</a:t>
          </a:r>
        </a:p>
      </dgm:t>
    </dgm:pt>
    <dgm:pt modelId="{51CE41F0-7C70-4C83-82A9-97F8A44224FD}" type="parTrans" cxnId="{E55D0E1C-E885-4935-8BA3-F745556A2969}">
      <dgm:prSet/>
      <dgm:spPr/>
      <dgm:t>
        <a:bodyPr/>
        <a:lstStyle/>
        <a:p>
          <a:endParaRPr lang="ru-RU"/>
        </a:p>
      </dgm:t>
    </dgm:pt>
    <dgm:pt modelId="{E60B7857-C67F-4F56-B21D-AECDB937D842}" type="sibTrans" cxnId="{E55D0E1C-E885-4935-8BA3-F745556A2969}">
      <dgm:prSet/>
      <dgm:spPr/>
      <dgm:t>
        <a:bodyPr/>
        <a:lstStyle/>
        <a:p>
          <a:endParaRPr lang="ru-RU"/>
        </a:p>
      </dgm:t>
    </dgm:pt>
    <dgm:pt modelId="{39E2DDEB-3552-498D-ADD5-879C7C7BB201}">
      <dgm:prSet/>
      <dgm:spPr/>
      <dgm:t>
        <a:bodyPr/>
        <a:lstStyle/>
        <a:p>
          <a:pPr rtl="0"/>
          <a:r>
            <a:rPr lang="ru-RU" sz="1600" b="1" dirty="0">
              <a:solidFill>
                <a:srgbClr val="00B050"/>
              </a:solidFill>
              <a:latin typeface="Arial" pitchFamily="34" charset="0"/>
              <a:cs typeface="Arial" pitchFamily="34" charset="0"/>
            </a:rPr>
            <a:t>2) Что я должен думать?</a:t>
          </a:r>
        </a:p>
      </dgm:t>
    </dgm:pt>
    <dgm:pt modelId="{8BFE70D1-985E-447C-9ADA-E303F7450444}" type="parTrans" cxnId="{D0530FF3-A881-4370-A7C0-90B9DFEA2D41}">
      <dgm:prSet/>
      <dgm:spPr/>
      <dgm:t>
        <a:bodyPr/>
        <a:lstStyle/>
        <a:p>
          <a:endParaRPr lang="ru-RU"/>
        </a:p>
      </dgm:t>
    </dgm:pt>
    <dgm:pt modelId="{305FEB8E-83EA-476D-9B11-6B279E7173FC}" type="sibTrans" cxnId="{D0530FF3-A881-4370-A7C0-90B9DFEA2D41}">
      <dgm:prSet/>
      <dgm:spPr/>
      <dgm:t>
        <a:bodyPr/>
        <a:lstStyle/>
        <a:p>
          <a:endParaRPr lang="ru-RU"/>
        </a:p>
      </dgm:t>
    </dgm:pt>
    <dgm:pt modelId="{DC7FB8CF-7C6D-4D6B-942D-4698788C9545}">
      <dgm:prSet/>
      <dgm:spPr/>
      <dgm:t>
        <a:bodyPr/>
        <a:lstStyle/>
        <a:p>
          <a:pPr rtl="0"/>
          <a:r>
            <a:rPr lang="ru-RU" sz="1600" b="1" dirty="0">
              <a:solidFill>
                <a:srgbClr val="00B050"/>
              </a:solidFill>
              <a:latin typeface="Arial" pitchFamily="34" charset="0"/>
              <a:cs typeface="Arial" pitchFamily="34" charset="0"/>
            </a:rPr>
            <a:t>3) На что я могу надеяться?</a:t>
          </a:r>
        </a:p>
      </dgm:t>
    </dgm:pt>
    <dgm:pt modelId="{D19C8F1A-1A06-4A71-A791-83ACD7DA78A1}" type="parTrans" cxnId="{C8B0E56E-BA98-42FF-AC80-199329096049}">
      <dgm:prSet/>
      <dgm:spPr/>
      <dgm:t>
        <a:bodyPr/>
        <a:lstStyle/>
        <a:p>
          <a:endParaRPr lang="ru-RU"/>
        </a:p>
      </dgm:t>
    </dgm:pt>
    <dgm:pt modelId="{37D1FA4B-DA2E-4038-BBFA-36A1D284ABE7}" type="sibTrans" cxnId="{C8B0E56E-BA98-42FF-AC80-199329096049}">
      <dgm:prSet/>
      <dgm:spPr/>
      <dgm:t>
        <a:bodyPr/>
        <a:lstStyle/>
        <a:p>
          <a:endParaRPr lang="ru-RU"/>
        </a:p>
      </dgm:t>
    </dgm:pt>
    <dgm:pt modelId="{7178D7BA-9964-4744-9336-72625E81600C}">
      <dgm:prSet/>
      <dgm:spPr/>
      <dgm:t>
        <a:bodyPr/>
        <a:lstStyle/>
        <a:p>
          <a:pPr rtl="0"/>
          <a:r>
            <a:rPr lang="ru-RU" sz="1600" b="1" dirty="0">
              <a:solidFill>
                <a:srgbClr val="00B050"/>
              </a:solidFill>
              <a:latin typeface="Arial" pitchFamily="34" charset="0"/>
              <a:cs typeface="Arial" pitchFamily="34" charset="0"/>
            </a:rPr>
            <a:t>4) Что такое человек?..»</a:t>
          </a:r>
        </a:p>
      </dgm:t>
    </dgm:pt>
    <dgm:pt modelId="{F15EDEAB-982D-4618-BE8E-9FB5CE018994}" type="parTrans" cxnId="{3AA5570D-7D1D-49BB-BABB-C733D0AC64B6}">
      <dgm:prSet/>
      <dgm:spPr/>
      <dgm:t>
        <a:bodyPr/>
        <a:lstStyle/>
        <a:p>
          <a:endParaRPr lang="ru-RU"/>
        </a:p>
      </dgm:t>
    </dgm:pt>
    <dgm:pt modelId="{E032216F-61E0-4211-BE77-5713E1068A10}" type="sibTrans" cxnId="{3AA5570D-7D1D-49BB-BABB-C733D0AC64B6}">
      <dgm:prSet/>
      <dgm:spPr/>
      <dgm:t>
        <a:bodyPr/>
        <a:lstStyle/>
        <a:p>
          <a:endParaRPr lang="ru-RU"/>
        </a:p>
      </dgm:t>
    </dgm:pt>
    <dgm:pt modelId="{089C8F94-97D0-492C-BDE0-1D89C855FA84}" type="pres">
      <dgm:prSet presAssocID="{C0A10311-4E37-49CE-9773-D0651FFA509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CBFD2E8-3414-465F-91B1-10A88DA55542}" type="pres">
      <dgm:prSet presAssocID="{52265346-E9E3-4100-9CED-E1D421E7FF05}" presName="parentText" presStyleLbl="node1" presStyleIdx="0" presStyleCnt="3" custScaleY="6752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BE6F06-C681-433B-9387-4D39DC215C34}" type="pres">
      <dgm:prSet presAssocID="{52265346-E9E3-4100-9CED-E1D421E7FF05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E37353-AB7B-465D-9066-25EB26CE603D}" type="pres">
      <dgm:prSet presAssocID="{48BF89A4-70E5-46A4-970C-814658D14E37}" presName="parentText" presStyleLbl="node1" presStyleIdx="1" presStyleCnt="3" custScaleY="6172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A4BDB0-DCE9-43D8-8781-146C5D3968EA}" type="pres">
      <dgm:prSet presAssocID="{DB9D3384-B7EC-4E62-8F1D-238B97D4D3DD}" presName="spacer" presStyleCnt="0"/>
      <dgm:spPr/>
    </dgm:pt>
    <dgm:pt modelId="{43AFA5CA-DB39-42CE-9B8A-3D48739E0EEA}" type="pres">
      <dgm:prSet presAssocID="{52063E89-0552-44F8-84D6-864B1E906B52}" presName="parentText" presStyleLbl="node1" presStyleIdx="2" presStyleCnt="3" custScaleY="5088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12EDA8-1737-4FF6-948B-FAEE942813AC}" type="pres">
      <dgm:prSet presAssocID="{52063E89-0552-44F8-84D6-864B1E906B52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C62AA2-40DC-4B05-B4D6-9D2F330F97D5}" type="presOf" srcId="{52063E89-0552-44F8-84D6-864B1E906B52}" destId="{43AFA5CA-DB39-42CE-9B8A-3D48739E0EEA}" srcOrd="0" destOrd="0" presId="urn:microsoft.com/office/officeart/2005/8/layout/vList2"/>
    <dgm:cxn modelId="{1F0413B8-441B-4E11-8B4A-EF99CE6D7079}" type="presOf" srcId="{39E2DDEB-3552-498D-ADD5-879C7C7BB201}" destId="{B312EDA8-1737-4FF6-948B-FAEE942813AC}" srcOrd="0" destOrd="3" presId="urn:microsoft.com/office/officeart/2005/8/layout/vList2"/>
    <dgm:cxn modelId="{4FEB3564-1598-4AF8-B817-F68CF487EA72}" srcId="{C0A10311-4E37-49CE-9773-D0651FFA509D}" destId="{52265346-E9E3-4100-9CED-E1D421E7FF05}" srcOrd="0" destOrd="0" parTransId="{8925F4A5-D345-4AFC-900E-02ACCFA5093B}" sibTransId="{69E8C9F2-C802-45EA-9065-98F4AFEDA6EA}"/>
    <dgm:cxn modelId="{E55D0E1C-E885-4935-8BA3-F745556A2969}" srcId="{52063E89-0552-44F8-84D6-864B1E906B52}" destId="{D779F4BA-15CC-4B3F-B0DD-62DA0C18E1E0}" srcOrd="2" destOrd="0" parTransId="{51CE41F0-7C70-4C83-82A9-97F8A44224FD}" sibTransId="{E60B7857-C67F-4F56-B21D-AECDB937D842}"/>
    <dgm:cxn modelId="{8A251308-82D6-4CEB-8314-40B459BD42E6}" srcId="{52063E89-0552-44F8-84D6-864B1E906B52}" destId="{B509DFFD-909A-4401-9208-F82F8447D869}" srcOrd="1" destOrd="0" parTransId="{07EF5043-3744-4421-913F-865BA3B5B98B}" sibTransId="{72B8F3CE-8D50-4427-808B-A204023AD11B}"/>
    <dgm:cxn modelId="{C8B0E56E-BA98-42FF-AC80-199329096049}" srcId="{52063E89-0552-44F8-84D6-864B1E906B52}" destId="{DC7FB8CF-7C6D-4D6B-942D-4698788C9545}" srcOrd="4" destOrd="0" parTransId="{D19C8F1A-1A06-4A71-A791-83ACD7DA78A1}" sibTransId="{37D1FA4B-DA2E-4038-BBFA-36A1D284ABE7}"/>
    <dgm:cxn modelId="{0B6D2BAD-2DB8-45EE-8FC2-D497C143C1C3}" type="presOf" srcId="{BD7EE064-0E84-49F3-AB75-778F7CD70928}" destId="{10BE6F06-C681-433B-9387-4D39DC215C34}" srcOrd="0" destOrd="0" presId="urn:microsoft.com/office/officeart/2005/8/layout/vList2"/>
    <dgm:cxn modelId="{3D834644-A53D-42A6-A639-66C4E23FEBD8}" type="presOf" srcId="{52265346-E9E3-4100-9CED-E1D421E7FF05}" destId="{CCBFD2E8-3414-465F-91B1-10A88DA55542}" srcOrd="0" destOrd="0" presId="urn:microsoft.com/office/officeart/2005/8/layout/vList2"/>
    <dgm:cxn modelId="{1324A5DD-1D26-4579-BB03-A07093022BF8}" type="presOf" srcId="{7178D7BA-9964-4744-9336-72625E81600C}" destId="{B312EDA8-1737-4FF6-948B-FAEE942813AC}" srcOrd="0" destOrd="5" presId="urn:microsoft.com/office/officeart/2005/8/layout/vList2"/>
    <dgm:cxn modelId="{DAF895F8-54FC-4DE1-9960-CD167FE853CA}" srcId="{C0A10311-4E37-49CE-9773-D0651FFA509D}" destId="{52063E89-0552-44F8-84D6-864B1E906B52}" srcOrd="2" destOrd="0" parTransId="{14D3276B-F77C-4083-80A6-B3B61474F45A}" sibTransId="{509D6BFB-2230-47B2-ACF4-195F36E2F4CF}"/>
    <dgm:cxn modelId="{0EA050A8-139F-4A2C-8997-001E8CF50BB6}" type="presOf" srcId="{48BF89A4-70E5-46A4-970C-814658D14E37}" destId="{46E37353-AB7B-465D-9066-25EB26CE603D}" srcOrd="0" destOrd="0" presId="urn:microsoft.com/office/officeart/2005/8/layout/vList2"/>
    <dgm:cxn modelId="{F34D06FA-76D7-4022-A3BA-59933673A9C9}" srcId="{52265346-E9E3-4100-9CED-E1D421E7FF05}" destId="{BD7EE064-0E84-49F3-AB75-778F7CD70928}" srcOrd="0" destOrd="0" parTransId="{D51A5CD5-2FDF-44D5-A44E-F986F4A946B1}" sibTransId="{E6A276F3-C448-4CD7-833F-88B68895053F}"/>
    <dgm:cxn modelId="{A3F900F9-3314-4968-8BB2-FCCCDFC72A2E}" type="presOf" srcId="{96B71963-BCFA-4F44-93C4-10FFD2FE00A8}" destId="{B312EDA8-1737-4FF6-948B-FAEE942813AC}" srcOrd="0" destOrd="0" presId="urn:microsoft.com/office/officeart/2005/8/layout/vList2"/>
    <dgm:cxn modelId="{1521AF46-AE40-4044-91B3-F2A9A6F3D967}" srcId="{52063E89-0552-44F8-84D6-864B1E906B52}" destId="{96B71963-BCFA-4F44-93C4-10FFD2FE00A8}" srcOrd="0" destOrd="0" parTransId="{BB13F846-1A77-4578-978D-89270D811CDA}" sibTransId="{795CA5C5-1360-4864-BEA2-81C94F1698A9}"/>
    <dgm:cxn modelId="{FCEDB0F4-BB05-496B-8CD5-38078CE25844}" srcId="{C0A10311-4E37-49CE-9773-D0651FFA509D}" destId="{48BF89A4-70E5-46A4-970C-814658D14E37}" srcOrd="1" destOrd="0" parTransId="{B8B4A193-43DE-4509-967E-4B3207DF89FB}" sibTransId="{DB9D3384-B7EC-4E62-8F1D-238B97D4D3DD}"/>
    <dgm:cxn modelId="{70B19836-3979-4380-B9BF-E48C02E54296}" type="presOf" srcId="{D779F4BA-15CC-4B3F-B0DD-62DA0C18E1E0}" destId="{B312EDA8-1737-4FF6-948B-FAEE942813AC}" srcOrd="0" destOrd="2" presId="urn:microsoft.com/office/officeart/2005/8/layout/vList2"/>
    <dgm:cxn modelId="{3AA5570D-7D1D-49BB-BABB-C733D0AC64B6}" srcId="{52063E89-0552-44F8-84D6-864B1E906B52}" destId="{7178D7BA-9964-4744-9336-72625E81600C}" srcOrd="5" destOrd="0" parTransId="{F15EDEAB-982D-4618-BE8E-9FB5CE018994}" sibTransId="{E032216F-61E0-4211-BE77-5713E1068A10}"/>
    <dgm:cxn modelId="{27A77B37-7C6E-4711-8A1B-032312A3C0F5}" type="presOf" srcId="{B509DFFD-909A-4401-9208-F82F8447D869}" destId="{B312EDA8-1737-4FF6-948B-FAEE942813AC}" srcOrd="0" destOrd="1" presId="urn:microsoft.com/office/officeart/2005/8/layout/vList2"/>
    <dgm:cxn modelId="{5E548AD4-903B-401B-97C5-A9AD5004FA1C}" type="presOf" srcId="{DC7FB8CF-7C6D-4D6B-942D-4698788C9545}" destId="{B312EDA8-1737-4FF6-948B-FAEE942813AC}" srcOrd="0" destOrd="4" presId="urn:microsoft.com/office/officeart/2005/8/layout/vList2"/>
    <dgm:cxn modelId="{D27C2F44-9BE2-4C06-87A1-689CA3F35212}" type="presOf" srcId="{C0A10311-4E37-49CE-9773-D0651FFA509D}" destId="{089C8F94-97D0-492C-BDE0-1D89C855FA84}" srcOrd="0" destOrd="0" presId="urn:microsoft.com/office/officeart/2005/8/layout/vList2"/>
    <dgm:cxn modelId="{D0530FF3-A881-4370-A7C0-90B9DFEA2D41}" srcId="{52063E89-0552-44F8-84D6-864B1E906B52}" destId="{39E2DDEB-3552-498D-ADD5-879C7C7BB201}" srcOrd="3" destOrd="0" parTransId="{8BFE70D1-985E-447C-9ADA-E303F7450444}" sibTransId="{305FEB8E-83EA-476D-9B11-6B279E7173FC}"/>
    <dgm:cxn modelId="{638E88EA-67B3-4C9E-A77F-CF8483B05E12}" type="presParOf" srcId="{089C8F94-97D0-492C-BDE0-1D89C855FA84}" destId="{CCBFD2E8-3414-465F-91B1-10A88DA55542}" srcOrd="0" destOrd="0" presId="urn:microsoft.com/office/officeart/2005/8/layout/vList2"/>
    <dgm:cxn modelId="{9BA6EB3B-09BB-4CE4-AAD6-B6DB00388B7D}" type="presParOf" srcId="{089C8F94-97D0-492C-BDE0-1D89C855FA84}" destId="{10BE6F06-C681-433B-9387-4D39DC215C34}" srcOrd="1" destOrd="0" presId="urn:microsoft.com/office/officeart/2005/8/layout/vList2"/>
    <dgm:cxn modelId="{6FE481B1-6DB6-40F3-9EEB-0189BB4214DF}" type="presParOf" srcId="{089C8F94-97D0-492C-BDE0-1D89C855FA84}" destId="{46E37353-AB7B-465D-9066-25EB26CE603D}" srcOrd="2" destOrd="0" presId="urn:microsoft.com/office/officeart/2005/8/layout/vList2"/>
    <dgm:cxn modelId="{682E3BE5-8567-4D14-A47F-F704D5B8233E}" type="presParOf" srcId="{089C8F94-97D0-492C-BDE0-1D89C855FA84}" destId="{37A4BDB0-DCE9-43D8-8781-146C5D3968EA}" srcOrd="3" destOrd="0" presId="urn:microsoft.com/office/officeart/2005/8/layout/vList2"/>
    <dgm:cxn modelId="{9B1DF09A-FAA2-4734-88C9-69CBDC5900F0}" type="presParOf" srcId="{089C8F94-97D0-492C-BDE0-1D89C855FA84}" destId="{43AFA5CA-DB39-42CE-9B8A-3D48739E0EEA}" srcOrd="4" destOrd="0" presId="urn:microsoft.com/office/officeart/2005/8/layout/vList2"/>
    <dgm:cxn modelId="{05125EEA-DC7B-4075-B96E-2441F9DEF864}" type="presParOf" srcId="{089C8F94-97D0-492C-BDE0-1D89C855FA84}" destId="{B312EDA8-1737-4FF6-948B-FAEE942813AC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F38F2F-7B97-4B0D-BD7A-E00BA3A3F3E6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1FB6CC-2CBA-4E16-ACD3-D11F184B83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610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2CA61-762F-41A8-B6F9-B52BBFACF2D9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732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2CA61-762F-41A8-B6F9-B52BBFACF2D9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7324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2CA61-762F-41A8-B6F9-B52BBFACF2D9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7324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2CA61-762F-41A8-B6F9-B52BBFACF2D9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7324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2CA61-762F-41A8-B6F9-B52BBFACF2D9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7324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2CA61-762F-41A8-B6F9-B52BBFACF2D9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7324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2CA61-762F-41A8-B6F9-B52BBFACF2D9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7324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2CA61-762F-41A8-B6F9-B52BBFACF2D9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7324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2CA61-762F-41A8-B6F9-B52BBFACF2D9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7324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2CA61-762F-41A8-B6F9-B52BBFACF2D9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7324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2CA61-762F-41A8-B6F9-B52BBFACF2D9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732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2D68F-029A-41CA-949E-4F170C2911B1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7125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2CA61-762F-41A8-B6F9-B52BBFACF2D9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6322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2CA61-762F-41A8-B6F9-B52BBFACF2D9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495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2CA61-762F-41A8-B6F9-B52BBFACF2D9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9083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2CA61-762F-41A8-B6F9-B52BBFACF2D9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6425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2CA61-762F-41A8-B6F9-B52BBFACF2D9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170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2D68F-029A-41CA-949E-4F170C2911B1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960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2D68F-029A-41CA-949E-4F170C2911B1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960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2CA61-762F-41A8-B6F9-B52BBFACF2D9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732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2CA61-762F-41A8-B6F9-B52BBFACF2D9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732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2CA61-762F-41A8-B6F9-B52BBFACF2D9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732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2CA61-762F-41A8-B6F9-B52BBFACF2D9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732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2CA61-762F-41A8-B6F9-B52BBFACF2D9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732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B04D28-6AAA-486C-9734-7DE199E7DE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F61DDD8-831A-4D11-AB1D-B31BF594A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F41A23C-F24A-4A9C-B865-EBC54D9C8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30.05.2018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466AE1B-4B3E-41F2-8395-D32D55CAE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Бурачевская Е.О.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16D1EA3-BB29-4440-BF9C-D15567DC7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1600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CFE49C-224A-439E-9D04-3F7901126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55AACA3-0BBE-44F5-962F-E689B736BA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1E98443-9D3C-484A-B2CA-34F93C530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30.05.2018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7794505-B70D-4380-BE40-2BB2523B0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Бурачевская Е.О.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30BEB17-E806-4715-B564-891C6FA1E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900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48A8547-1991-43D8-8E12-C54AB0D08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02BCBDD-CAA2-4AB1-98AC-2544414B4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524ECC9-5CA1-4B42-A51D-F0B930107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30.05.2018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837444E-F675-4691-B9E3-B62C91B20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Бурачевская Е.О.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B2F8E18-F330-4B9C-B124-61B1ECCD5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771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FDD31C6-7776-4017-A230-825BA271B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04D7A55-CF2F-4FE0-A25C-10B3A7C03F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593C05B-45E9-4832-AF2B-253A95CAD5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B775E29-681A-4487-B81E-07B2F200C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30.05.2018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B286B89-E59A-447F-AF5B-B06F1BA1A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Бурачевская Е.О.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834D0D0-1BD5-413F-90E8-8C2E8CB3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576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D4899D7-02CF-44AF-A4BE-E24F73560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868FDE7-E2B7-49C6-AF1E-516C4D8DCA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F5334B0-F8A7-4A78-AFBF-BA0266595E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DA815046-90E2-4018-9752-77A0BA2FE1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B2EF1AF-615D-476B-8939-FD25CCF471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0A6689A5-0233-49B0-A610-425F05BFB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30.05.2018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E27E07CB-5AC4-4123-95D4-8142ADFD8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Бурачевская Е.О.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B4E3916-D560-461E-9991-93AB6A5A7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1105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4D26C7-A73C-46AF-B086-4620E9CD4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327BCEA-4F3F-44F7-A227-2EFE0D8DF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30.05.2018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27D3B85A-2137-4126-A0AC-A6E4665D9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Бурачевская Е.О.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37AB899-CD08-494A-A990-56A81D61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240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FFDA70EC-DBA7-4155-9070-FE06D86B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30.05.2018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CFECD88-3528-4E2B-AC91-A3D77EDA8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Бурачевская Е.О.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45A1896-40E5-458B-A484-111F1229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665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34E94C6-3588-46BC-8F7E-2D5C36C5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8660451-4F14-46B3-8638-AC58149A1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E5ECEA5-FEE2-4CB9-9B84-58FB45E34F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F969F52-41B9-4D5C-AE5B-4D3384ABA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30.05.2018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5DDB861-E401-47ED-82D6-7640B1579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Бурачевская Е.О.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D32313F-C15C-4EC4-8A02-117AD4064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995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ACAC0E6-4E22-43C7-BE45-AFE07AB40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E01F642-9666-4BCA-914D-48FA78875E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D4EF34C-70D8-42D9-9A82-56E180D8C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0D3631B-8894-4400-BE7C-156E0DBA8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30.05.2018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06E7D9F-5F9D-4547-8888-4763D00DE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Бурачевская Е.О.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4974DE5-132A-4DD5-868F-781998A3D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2284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0DA04D2-D8D3-44CA-87E4-173022D75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1B6E788-EFD4-408B-A910-4D713417BA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2C5014F-3840-4627-BB9E-9C4BCFCD1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30.05.2018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FC19D7F-0223-41CA-942A-09ED7317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Бурачевская Е.О.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6751F65-2D95-4A9C-9B8E-657DC9C87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6704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0A487B49-9CAC-4B94-9BC8-43A2FF37A7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855A600-92CD-4414-862D-F9E7FFEEF9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93F0792-C5A0-4E9C-9032-3F13C9093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30.05.2018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EC0E10D-B5ED-4042-A7D7-EA1FDD4E7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Бурачевская Е.О.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609307A-7999-43E8-8B32-87703EBFC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78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918D430-F1B9-4698-9CF1-B6ACE9B67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4CFEC7C-C93F-413F-8156-A354809819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4DC7168-820C-472A-9C62-15E992DE71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30.05.2018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BD99F7F-D5DB-4E45-896B-B9F0D21F65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Бурачевская Е.О.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9F2E814-C562-4776-BDC8-9FA66D1D0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320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gif"/><Relationship Id="rId11" Type="http://schemas.openxmlformats.org/officeDocument/2006/relationships/image" Target="../media/image9.png"/><Relationship Id="rId5" Type="http://schemas.openxmlformats.org/officeDocument/2006/relationships/image" Target="../media/image20.jpeg"/><Relationship Id="rId10" Type="http://schemas.openxmlformats.org/officeDocument/2006/relationships/image" Target="../media/image24.png"/><Relationship Id="rId4" Type="http://schemas.openxmlformats.org/officeDocument/2006/relationships/image" Target="../media/image27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9.png"/><Relationship Id="rId5" Type="http://schemas.openxmlformats.org/officeDocument/2006/relationships/image" Target="../media/image6.gif"/><Relationship Id="rId10" Type="http://schemas.openxmlformats.org/officeDocument/2006/relationships/image" Target="../media/image27.png"/><Relationship Id="rId4" Type="http://schemas.openxmlformats.org/officeDocument/2006/relationships/image" Target="../media/image20.jpe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jpeg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9.png"/><Relationship Id="rId4" Type="http://schemas.openxmlformats.org/officeDocument/2006/relationships/image" Target="../media/image6.gif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jpeg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9.png"/><Relationship Id="rId4" Type="http://schemas.openxmlformats.org/officeDocument/2006/relationships/image" Target="../media/image6.gif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://nko-karelia.ru/" TargetMode="External"/><Relationship Id="rId7" Type="http://schemas.openxmlformats.org/officeDocument/2006/relationships/image" Target="../media/image6.gif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11" Type="http://schemas.openxmlformats.org/officeDocument/2006/relationships/image" Target="../media/image24.png"/><Relationship Id="rId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0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54.jpeg"/><Relationship Id="rId5" Type="http://schemas.openxmlformats.org/officeDocument/2006/relationships/diagramData" Target="../diagrams/data1.xml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10.png"/><Relationship Id="rId7" Type="http://schemas.openxmlformats.org/officeDocument/2006/relationships/diagramData" Target="../diagrams/data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jpeg"/><Relationship Id="rId11" Type="http://schemas.microsoft.com/office/2007/relationships/diagramDrawing" Target="../diagrams/drawing2.xml"/><Relationship Id="rId5" Type="http://schemas.openxmlformats.org/officeDocument/2006/relationships/image" Target="../media/image9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4.png"/><Relationship Id="rId9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10.png"/><Relationship Id="rId7" Type="http://schemas.openxmlformats.org/officeDocument/2006/relationships/diagramData" Target="../diagrams/data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jpeg"/><Relationship Id="rId11" Type="http://schemas.microsoft.com/office/2007/relationships/diagramDrawing" Target="../diagrams/drawing3.xml"/><Relationship Id="rId5" Type="http://schemas.openxmlformats.org/officeDocument/2006/relationships/image" Target="../media/image9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4.png"/><Relationship Id="rId9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image" Target="../media/image10.png"/><Relationship Id="rId7" Type="http://schemas.openxmlformats.org/officeDocument/2006/relationships/diagramData" Target="../diagrams/data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jpeg"/><Relationship Id="rId11" Type="http://schemas.microsoft.com/office/2007/relationships/diagramDrawing" Target="../diagrams/drawing4.xml"/><Relationship Id="rId5" Type="http://schemas.openxmlformats.org/officeDocument/2006/relationships/image" Target="../media/image9.png"/><Relationship Id="rId10" Type="http://schemas.openxmlformats.org/officeDocument/2006/relationships/diagramColors" Target="../diagrams/colors4.xml"/><Relationship Id="rId4" Type="http://schemas.openxmlformats.org/officeDocument/2006/relationships/image" Target="../media/image4.png"/><Relationship Id="rId9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image" Target="../media/image10.png"/><Relationship Id="rId7" Type="http://schemas.openxmlformats.org/officeDocument/2006/relationships/diagramData" Target="../diagrams/data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jpeg"/><Relationship Id="rId11" Type="http://schemas.microsoft.com/office/2007/relationships/diagramDrawing" Target="../diagrams/drawing5.xml"/><Relationship Id="rId5" Type="http://schemas.openxmlformats.org/officeDocument/2006/relationships/image" Target="../media/image9.png"/><Relationship Id="rId10" Type="http://schemas.openxmlformats.org/officeDocument/2006/relationships/diagramColors" Target="../diagrams/colors5.xml"/><Relationship Id="rId4" Type="http://schemas.openxmlformats.org/officeDocument/2006/relationships/image" Target="../media/image4.png"/><Relationship Id="rId9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jpe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image" Target="../media/image10.png"/><Relationship Id="rId7" Type="http://schemas.openxmlformats.org/officeDocument/2006/relationships/diagramData" Target="../diagrams/data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jpeg"/><Relationship Id="rId11" Type="http://schemas.microsoft.com/office/2007/relationships/diagramDrawing" Target="../diagrams/drawing6.xml"/><Relationship Id="rId5" Type="http://schemas.openxmlformats.org/officeDocument/2006/relationships/image" Target="../media/image9.png"/><Relationship Id="rId10" Type="http://schemas.openxmlformats.org/officeDocument/2006/relationships/diagramColors" Target="../diagrams/colors6.xml"/><Relationship Id="rId4" Type="http://schemas.openxmlformats.org/officeDocument/2006/relationships/image" Target="../media/image4.png"/><Relationship Id="rId9" Type="http://schemas.openxmlformats.org/officeDocument/2006/relationships/diagramQuickStyle" Target="../diagrams/quickStyl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hyperlink" Target="http://www.un.org/ru/documents/decl_conv/declarations/declhr.s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jpe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58.jpe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jpeg"/><Relationship Id="rId5" Type="http://schemas.openxmlformats.org/officeDocument/2006/relationships/image" Target="../media/image56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61.jpe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62.jpe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10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2.png"/><Relationship Id="rId10" Type="http://schemas.openxmlformats.org/officeDocument/2006/relationships/image" Target="../media/image67.jpeg"/><Relationship Id="rId4" Type="http://schemas.openxmlformats.org/officeDocument/2006/relationships/image" Target="../media/image56.png"/><Relationship Id="rId9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69.jpe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0.png"/><Relationship Id="rId7" Type="http://schemas.openxmlformats.org/officeDocument/2006/relationships/hyperlink" Target="https://nsportal.ru/shkola/rabota-s-roditelyami/library/2016/10/12/spisok-literatury-rekomendovannyy-roditelyam-po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trizway.com/art/roditeliam/458.html" TargetMode="External"/><Relationship Id="rId5" Type="http://schemas.openxmlformats.org/officeDocument/2006/relationships/hyperlink" Target="https://deti.edu.yar.ru/inform/informatsionno_obrazovatelnie_mat/literatura.html" TargetMode="Externa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ethnoworld.ru/" TargetMode="External"/><Relationship Id="rId13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hyperlink" Target="https://art-life.biz/" TargetMode="External"/><Relationship Id="rId12" Type="http://schemas.openxmlformats.org/officeDocument/2006/relationships/image" Target="../media/image7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&#1089;&#1077;&#1079;&#1086;&#1085;&#1099;-&#1075;&#1086;&#1076;&#1072;.&#1088;&#1092;/" TargetMode="External"/><Relationship Id="rId11" Type="http://schemas.openxmlformats.org/officeDocument/2006/relationships/image" Target="../media/image73.png"/><Relationship Id="rId5" Type="http://schemas.openxmlformats.org/officeDocument/2006/relationships/image" Target="../media/image9.png"/><Relationship Id="rId15" Type="http://schemas.openxmlformats.org/officeDocument/2006/relationships/image" Target="../media/image77.png"/><Relationship Id="rId10" Type="http://schemas.openxmlformats.org/officeDocument/2006/relationships/hyperlink" Target="https://childdevelop.ru/" TargetMode="External"/><Relationship Id="rId4" Type="http://schemas.openxmlformats.org/officeDocument/2006/relationships/image" Target="../media/image72.png"/><Relationship Id="rId9" Type="http://schemas.openxmlformats.org/officeDocument/2006/relationships/hyperlink" Target="https://dohcolonoc.ru/stati/13259-sovremennaya-sotsiokulturnaya-sreda.html" TargetMode="External"/><Relationship Id="rId1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a-roditel.ru/" TargetMode="External"/><Relationship Id="rId13" Type="http://schemas.openxmlformats.org/officeDocument/2006/relationships/image" Target="../media/image80.png"/><Relationship Id="rId3" Type="http://schemas.openxmlformats.org/officeDocument/2006/relationships/image" Target="../media/image70.png"/><Relationship Id="rId7" Type="http://schemas.openxmlformats.org/officeDocument/2006/relationships/hyperlink" Target="http://library.karelia.ru/" TargetMode="External"/><Relationship Id="rId12" Type="http://schemas.openxmlformats.org/officeDocument/2006/relationships/image" Target="../media/image7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prlib.ru/" TargetMode="External"/><Relationship Id="rId11" Type="http://schemas.openxmlformats.org/officeDocument/2006/relationships/image" Target="../media/image78.jpg"/><Relationship Id="rId5" Type="http://schemas.openxmlformats.org/officeDocument/2006/relationships/image" Target="../media/image9.png"/><Relationship Id="rId10" Type="http://schemas.openxmlformats.org/officeDocument/2006/relationships/hyperlink" Target="http://nra-russia.ru/" TargetMode="External"/><Relationship Id="rId4" Type="http://schemas.openxmlformats.org/officeDocument/2006/relationships/image" Target="../media/image71.png"/><Relationship Id="rId9" Type="http://schemas.openxmlformats.org/officeDocument/2006/relationships/hyperlink" Target="http://ruroditel.ru/" TargetMode="External"/><Relationship Id="rId14" Type="http://schemas.openxmlformats.org/officeDocument/2006/relationships/image" Target="../media/image8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hyperlink" Target="http://ruroditel.ru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0.png"/><Relationship Id="rId5" Type="http://schemas.openxmlformats.org/officeDocument/2006/relationships/image" Target="../media/image9.png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hyperlink" Target="http://kiro-karelia.ru/" TargetMode="External"/><Relationship Id="rId7" Type="http://schemas.openxmlformats.org/officeDocument/2006/relationships/image" Target="../media/image10.png"/><Relationship Id="rId2" Type="http://schemas.openxmlformats.org/officeDocument/2006/relationships/hyperlink" Target="http://kiro-karelia.ru/activity/rodas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jpeg"/><Relationship Id="rId5" Type="http://schemas.openxmlformats.org/officeDocument/2006/relationships/hyperlink" Target="mailto:karelia.nra@mail.ru" TargetMode="External"/><Relationship Id="rId10" Type="http://schemas.openxmlformats.org/officeDocument/2006/relationships/image" Target="../media/image84.jpeg"/><Relationship Id="rId4" Type="http://schemas.openxmlformats.org/officeDocument/2006/relationships/hyperlink" Target="http://kiro-karelia.ru&#1101;&#1083;&#1077;&#1082;&#1090;&#1088;&#1086;&#1085;&#1085;&#1072;&#1103;/" TargetMode="External"/><Relationship Id="rId9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0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7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4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6.gif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jpeg"/><Relationship Id="rId7" Type="http://schemas.openxmlformats.org/officeDocument/2006/relationships/image" Target="../media/image23.png"/><Relationship Id="rId12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25.jpeg"/><Relationship Id="rId5" Type="http://schemas.openxmlformats.org/officeDocument/2006/relationships/image" Target="../media/image21.png"/><Relationship Id="rId10" Type="http://schemas.openxmlformats.org/officeDocument/2006/relationships/image" Target="../media/image9.png"/><Relationship Id="rId4" Type="http://schemas.openxmlformats.org/officeDocument/2006/relationships/image" Target="../media/image6.gif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0.png"/><Relationship Id="rId3" Type="http://schemas.openxmlformats.org/officeDocument/2006/relationships/image" Target="../media/image20.jpeg"/><Relationship Id="rId7" Type="http://schemas.openxmlformats.org/officeDocument/2006/relationships/image" Target="../media/image23.png"/><Relationship Id="rId12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28.png"/><Relationship Id="rId5" Type="http://schemas.openxmlformats.org/officeDocument/2006/relationships/image" Target="../media/image21.png"/><Relationship Id="rId10" Type="http://schemas.openxmlformats.org/officeDocument/2006/relationships/image" Target="../media/image9.png"/><Relationship Id="rId4" Type="http://schemas.openxmlformats.org/officeDocument/2006/relationships/image" Target="../media/image6.gif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18" Type="http://schemas.openxmlformats.org/officeDocument/2006/relationships/image" Target="../media/image10.png"/><Relationship Id="rId3" Type="http://schemas.openxmlformats.org/officeDocument/2006/relationships/image" Target="../media/image33.jpeg"/><Relationship Id="rId21" Type="http://schemas.openxmlformats.org/officeDocument/2006/relationships/image" Target="../media/image21.pn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17" Type="http://schemas.openxmlformats.org/officeDocument/2006/relationships/image" Target="../media/image4.png"/><Relationship Id="rId25" Type="http://schemas.openxmlformats.org/officeDocument/2006/relationships/image" Target="../media/image9.png"/><Relationship Id="rId2" Type="http://schemas.openxmlformats.org/officeDocument/2006/relationships/image" Target="../media/image32.jpeg"/><Relationship Id="rId16" Type="http://schemas.openxmlformats.org/officeDocument/2006/relationships/image" Target="../media/image46.png"/><Relationship Id="rId20" Type="http://schemas.openxmlformats.org/officeDocument/2006/relationships/image" Target="../media/image6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11" Type="http://schemas.openxmlformats.org/officeDocument/2006/relationships/image" Target="../media/image41.png"/><Relationship Id="rId24" Type="http://schemas.openxmlformats.org/officeDocument/2006/relationships/image" Target="../media/image24.png"/><Relationship Id="rId5" Type="http://schemas.openxmlformats.org/officeDocument/2006/relationships/image" Target="../media/image35.jpeg"/><Relationship Id="rId15" Type="http://schemas.openxmlformats.org/officeDocument/2006/relationships/image" Target="../media/image45.png"/><Relationship Id="rId23" Type="http://schemas.openxmlformats.org/officeDocument/2006/relationships/image" Target="../media/image23.png"/><Relationship Id="rId10" Type="http://schemas.openxmlformats.org/officeDocument/2006/relationships/image" Target="../media/image40.jpeg"/><Relationship Id="rId19" Type="http://schemas.openxmlformats.org/officeDocument/2006/relationships/image" Target="../media/image2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png"/><Relationship Id="rId2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1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jpeg"/><Relationship Id="rId11" Type="http://schemas.openxmlformats.org/officeDocument/2006/relationships/image" Target="../media/image20.jpeg"/><Relationship Id="rId5" Type="http://schemas.openxmlformats.org/officeDocument/2006/relationships/image" Target="../media/image49.png"/><Relationship Id="rId15" Type="http://schemas.openxmlformats.org/officeDocument/2006/relationships/image" Target="../media/image23.png"/><Relationship Id="rId10" Type="http://schemas.openxmlformats.org/officeDocument/2006/relationships/image" Target="../media/image9.png"/><Relationship Id="rId4" Type="http://schemas.openxmlformats.org/officeDocument/2006/relationships/image" Target="../media/image48.png"/><Relationship Id="rId9" Type="http://schemas.openxmlformats.org/officeDocument/2006/relationships/image" Target="../media/image10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root\Рабочий стол\КИРО_НРА-Вебинары\Вебинар 27.06.2018\Вебинар 27-06-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42" y="0"/>
            <a:ext cx="8589138" cy="682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E2C18F-2070-4A5F-BBDF-669A6EC07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340768"/>
            <a:ext cx="907960" cy="872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473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984821" y="714356"/>
            <a:ext cx="7527992" cy="35719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Религиозные организации</a:t>
            </a:r>
          </a:p>
        </p:txBody>
      </p:sp>
      <p:sp>
        <p:nvSpPr>
          <p:cNvPr id="4" name="Line 42"/>
          <p:cNvSpPr>
            <a:spLocks noChangeShapeType="1"/>
          </p:cNvSpPr>
          <p:nvPr/>
        </p:nvSpPr>
        <p:spPr bwMode="auto">
          <a:xfrm flipH="1">
            <a:off x="1010136" y="1646842"/>
            <a:ext cx="237926" cy="139084"/>
          </a:xfrm>
          <a:prstGeom prst="line">
            <a:avLst/>
          </a:prstGeom>
          <a:noFill/>
          <a:ln w="57240">
            <a:solidFill>
              <a:srgbClr val="001D58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Line 41"/>
          <p:cNvSpPr>
            <a:spLocks noChangeShapeType="1"/>
          </p:cNvSpPr>
          <p:nvPr/>
        </p:nvSpPr>
        <p:spPr bwMode="auto">
          <a:xfrm flipH="1">
            <a:off x="1884391" y="1546498"/>
            <a:ext cx="8373" cy="239428"/>
          </a:xfrm>
          <a:prstGeom prst="line">
            <a:avLst/>
          </a:prstGeom>
          <a:noFill/>
          <a:ln w="57240">
            <a:solidFill>
              <a:srgbClr val="001D58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Line 40"/>
          <p:cNvSpPr>
            <a:spLocks noChangeShapeType="1"/>
          </p:cNvSpPr>
          <p:nvPr/>
        </p:nvSpPr>
        <p:spPr bwMode="auto">
          <a:xfrm>
            <a:off x="2571736" y="1625884"/>
            <a:ext cx="170944" cy="160042"/>
          </a:xfrm>
          <a:prstGeom prst="line">
            <a:avLst/>
          </a:prstGeom>
          <a:noFill/>
          <a:ln w="57240">
            <a:solidFill>
              <a:srgbClr val="001D58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Line 39"/>
          <p:cNvSpPr>
            <a:spLocks noChangeShapeType="1"/>
          </p:cNvSpPr>
          <p:nvPr/>
        </p:nvSpPr>
        <p:spPr bwMode="auto">
          <a:xfrm>
            <a:off x="721974" y="2121178"/>
            <a:ext cx="1395" cy="236252"/>
          </a:xfrm>
          <a:prstGeom prst="line">
            <a:avLst/>
          </a:prstGeom>
          <a:noFill/>
          <a:ln w="57240">
            <a:solidFill>
              <a:srgbClr val="001D58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Line 38"/>
          <p:cNvSpPr>
            <a:spLocks noChangeShapeType="1"/>
          </p:cNvSpPr>
          <p:nvPr/>
        </p:nvSpPr>
        <p:spPr bwMode="auto">
          <a:xfrm>
            <a:off x="1883693" y="2121178"/>
            <a:ext cx="698" cy="236252"/>
          </a:xfrm>
          <a:prstGeom prst="line">
            <a:avLst/>
          </a:prstGeom>
          <a:noFill/>
          <a:ln w="57240">
            <a:solidFill>
              <a:srgbClr val="001D58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Line 37"/>
          <p:cNvSpPr>
            <a:spLocks noChangeShapeType="1"/>
          </p:cNvSpPr>
          <p:nvPr/>
        </p:nvSpPr>
        <p:spPr bwMode="auto">
          <a:xfrm flipH="1">
            <a:off x="2974591" y="1714488"/>
            <a:ext cx="325839" cy="294680"/>
          </a:xfrm>
          <a:prstGeom prst="line">
            <a:avLst/>
          </a:prstGeom>
          <a:noFill/>
          <a:ln w="57240">
            <a:solidFill>
              <a:srgbClr val="001D58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Line 36"/>
          <p:cNvSpPr>
            <a:spLocks noChangeShapeType="1"/>
          </p:cNvSpPr>
          <p:nvPr/>
        </p:nvSpPr>
        <p:spPr bwMode="auto">
          <a:xfrm>
            <a:off x="4021534" y="1392808"/>
            <a:ext cx="4186" cy="393118"/>
          </a:xfrm>
          <a:prstGeom prst="line">
            <a:avLst/>
          </a:prstGeom>
          <a:noFill/>
          <a:ln w="57240">
            <a:solidFill>
              <a:srgbClr val="001D58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Line 35"/>
          <p:cNvSpPr>
            <a:spLocks noChangeShapeType="1"/>
          </p:cNvSpPr>
          <p:nvPr/>
        </p:nvSpPr>
        <p:spPr bwMode="auto">
          <a:xfrm>
            <a:off x="7915557" y="4563491"/>
            <a:ext cx="1395" cy="27689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Line 34"/>
          <p:cNvSpPr>
            <a:spLocks noChangeShapeType="1"/>
          </p:cNvSpPr>
          <p:nvPr/>
        </p:nvSpPr>
        <p:spPr bwMode="auto">
          <a:xfrm>
            <a:off x="8512813" y="1482355"/>
            <a:ext cx="7675" cy="303571"/>
          </a:xfrm>
          <a:prstGeom prst="line">
            <a:avLst/>
          </a:prstGeom>
          <a:noFill/>
          <a:ln w="57240">
            <a:solidFill>
              <a:srgbClr val="001D58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Line 33"/>
          <p:cNvSpPr>
            <a:spLocks noChangeShapeType="1"/>
          </p:cNvSpPr>
          <p:nvPr/>
        </p:nvSpPr>
        <p:spPr bwMode="auto">
          <a:xfrm flipH="1">
            <a:off x="7532504" y="1482990"/>
            <a:ext cx="6977" cy="302936"/>
          </a:xfrm>
          <a:prstGeom prst="line">
            <a:avLst/>
          </a:prstGeom>
          <a:noFill/>
          <a:ln w="57240">
            <a:solidFill>
              <a:srgbClr val="001D58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Line 32"/>
          <p:cNvSpPr>
            <a:spLocks noChangeShapeType="1"/>
          </p:cNvSpPr>
          <p:nvPr/>
        </p:nvSpPr>
        <p:spPr bwMode="auto">
          <a:xfrm>
            <a:off x="6480540" y="1553158"/>
            <a:ext cx="698" cy="304206"/>
          </a:xfrm>
          <a:prstGeom prst="line">
            <a:avLst/>
          </a:prstGeom>
          <a:noFill/>
          <a:ln w="57240">
            <a:solidFill>
              <a:srgbClr val="001D58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Rectangle 31"/>
          <p:cNvSpPr>
            <a:spLocks noChangeArrowheads="1"/>
          </p:cNvSpPr>
          <p:nvPr/>
        </p:nvSpPr>
        <p:spPr bwMode="auto">
          <a:xfrm>
            <a:off x="159605" y="1841777"/>
            <a:ext cx="1095434" cy="229901"/>
          </a:xfrm>
          <a:prstGeom prst="rect">
            <a:avLst/>
          </a:prstGeom>
          <a:solidFill>
            <a:schemeClr val="bg1"/>
          </a:solidFill>
          <a:ln w="38100">
            <a:gradFill flip="none" rotWithShape="1">
              <a:gsLst>
                <a:gs pos="0">
                  <a:srgbClr val="C00000"/>
                </a:gs>
                <a:gs pos="49000">
                  <a:schemeClr val="accent1">
                    <a:lumMod val="50000"/>
                  </a:schemeClr>
                </a:gs>
                <a:gs pos="100000">
                  <a:srgbClr val="1F4E79"/>
                </a:gs>
              </a:gsLst>
              <a:lin ang="18900000" scaled="1"/>
              <a:tileRect/>
            </a:gradFill>
            <a:headEnd/>
            <a:tailEnd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45676" tIns="22838" rIns="45676" bIns="22838" anchor="ctr" anchorCtr="0"/>
          <a:lstStyle/>
          <a:p>
            <a:pPr algn="ctr"/>
            <a:r>
              <a:rPr lang="hi-IN" altLang="ru-RU" sz="1200" b="1" dirty="0">
                <a:solidFill>
                  <a:srgbClr val="01194F"/>
                </a:solidFill>
              </a:rPr>
              <a:t>ПРАВОСЛАВИЕ</a:t>
            </a:r>
          </a:p>
        </p:txBody>
      </p:sp>
      <p:sp>
        <p:nvSpPr>
          <p:cNvPr id="16" name="Rectangle 30"/>
          <p:cNvSpPr>
            <a:spLocks noChangeArrowheads="1"/>
          </p:cNvSpPr>
          <p:nvPr/>
        </p:nvSpPr>
        <p:spPr bwMode="auto">
          <a:xfrm>
            <a:off x="126114" y="4871773"/>
            <a:ext cx="1167998" cy="843243"/>
          </a:xfrm>
          <a:prstGeom prst="rect">
            <a:avLst/>
          </a:prstGeom>
          <a:solidFill>
            <a:schemeClr val="bg1"/>
          </a:solidFill>
          <a:ln w="38100">
            <a:gradFill flip="none" rotWithShape="1">
              <a:gsLst>
                <a:gs pos="0">
                  <a:srgbClr val="C00000"/>
                </a:gs>
                <a:gs pos="49000">
                  <a:schemeClr val="accent1">
                    <a:lumMod val="50000"/>
                  </a:schemeClr>
                </a:gs>
                <a:gs pos="100000">
                  <a:srgbClr val="1F4E79"/>
                </a:gs>
              </a:gsLst>
              <a:lin ang="18900000" scaled="1"/>
              <a:tileRect/>
            </a:gradFill>
            <a:headEnd/>
            <a:tailEnd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45676" tIns="22838" rIns="45676" bIns="22838" anchor="ctr" anchorCtr="0"/>
          <a:lstStyle/>
          <a:p>
            <a:pPr algn="ctr"/>
            <a:r>
              <a:rPr lang="hi-IN" altLang="ru-RU" sz="1200" b="1" dirty="0">
                <a:solidFill>
                  <a:srgbClr val="01194F"/>
                </a:solidFill>
              </a:rPr>
              <a:t>Древлеправославная  Церковь </a:t>
            </a:r>
            <a:r>
              <a:rPr lang="ru-RU" altLang="ru-RU" sz="1200" b="1" dirty="0">
                <a:solidFill>
                  <a:srgbClr val="01194F"/>
                </a:solidFill>
              </a:rPr>
              <a:t>«</a:t>
            </a:r>
            <a:r>
              <a:rPr lang="hi-IN" altLang="ru-RU" sz="1200" b="1" dirty="0">
                <a:solidFill>
                  <a:srgbClr val="01194F"/>
                </a:solidFill>
              </a:rPr>
              <a:t>Выгорецкая обитель</a:t>
            </a:r>
            <a:r>
              <a:rPr lang="ru-RU" altLang="ru-RU" sz="1200" b="1" dirty="0">
                <a:solidFill>
                  <a:srgbClr val="01194F"/>
                </a:solidFill>
              </a:rPr>
              <a:t>» </a:t>
            </a:r>
            <a:r>
              <a:rPr lang="hi-IN" altLang="ru-RU" sz="1200" b="1" dirty="0">
                <a:solidFill>
                  <a:srgbClr val="01194F"/>
                </a:solidFill>
              </a:rPr>
              <a:t>1</a:t>
            </a:r>
          </a:p>
        </p:txBody>
      </p:sp>
      <p:sp>
        <p:nvSpPr>
          <p:cNvPr id="17" name="Rectangle 29"/>
          <p:cNvSpPr>
            <a:spLocks noChangeArrowheads="1"/>
          </p:cNvSpPr>
          <p:nvPr/>
        </p:nvSpPr>
        <p:spPr bwMode="auto">
          <a:xfrm>
            <a:off x="118439" y="5782662"/>
            <a:ext cx="1192419" cy="861048"/>
          </a:xfrm>
          <a:prstGeom prst="rect">
            <a:avLst/>
          </a:prstGeom>
          <a:solidFill>
            <a:schemeClr val="bg1"/>
          </a:solidFill>
          <a:ln w="38100">
            <a:gradFill flip="none" rotWithShape="1">
              <a:gsLst>
                <a:gs pos="0">
                  <a:srgbClr val="C00000"/>
                </a:gs>
                <a:gs pos="49000">
                  <a:schemeClr val="accent1">
                    <a:lumMod val="50000"/>
                  </a:schemeClr>
                </a:gs>
                <a:gs pos="100000">
                  <a:srgbClr val="1F4E79"/>
                </a:gs>
              </a:gsLst>
              <a:lin ang="18900000" scaled="1"/>
              <a:tileRect/>
            </a:gradFill>
            <a:headEnd/>
            <a:tailEnd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45676" tIns="22838" rIns="45676" bIns="22838" anchor="ctr" anchorCtr="0"/>
          <a:lstStyle/>
          <a:p>
            <a:pPr algn="ctr"/>
            <a:r>
              <a:rPr lang="hi-IN" altLang="ru-RU" sz="1200" b="1" dirty="0">
                <a:solidFill>
                  <a:srgbClr val="01194F"/>
                </a:solidFill>
              </a:rPr>
              <a:t>Русская Православная Старообрядческая Церковь</a:t>
            </a:r>
            <a:r>
              <a:rPr lang="ru-RU" altLang="ru-RU" sz="1200" b="1" dirty="0">
                <a:solidFill>
                  <a:srgbClr val="01194F"/>
                </a:solidFill>
              </a:rPr>
              <a:t> </a:t>
            </a:r>
            <a:r>
              <a:rPr lang="hi-IN" altLang="ru-RU" sz="1200" b="1" dirty="0">
                <a:solidFill>
                  <a:srgbClr val="01194F"/>
                </a:solidFill>
              </a:rPr>
              <a:t>1</a:t>
            </a:r>
          </a:p>
        </p:txBody>
      </p:sp>
      <p:sp>
        <p:nvSpPr>
          <p:cNvPr id="18" name="Rectangle 28"/>
          <p:cNvSpPr>
            <a:spLocks noChangeArrowheads="1"/>
          </p:cNvSpPr>
          <p:nvPr/>
        </p:nvSpPr>
        <p:spPr bwMode="auto">
          <a:xfrm>
            <a:off x="3292619" y="5469238"/>
            <a:ext cx="1493837" cy="245778"/>
          </a:xfrm>
          <a:prstGeom prst="rect">
            <a:avLst/>
          </a:prstGeom>
          <a:solidFill>
            <a:schemeClr val="bg1"/>
          </a:solidFill>
          <a:ln w="38100">
            <a:gradFill flip="none" rotWithShape="1">
              <a:gsLst>
                <a:gs pos="0">
                  <a:srgbClr val="C00000"/>
                </a:gs>
                <a:gs pos="49000">
                  <a:schemeClr val="accent1">
                    <a:lumMod val="50000"/>
                  </a:schemeClr>
                </a:gs>
                <a:gs pos="100000">
                  <a:srgbClr val="1F4E79"/>
                </a:gs>
              </a:gsLst>
              <a:lin ang="18900000" scaled="1"/>
              <a:tileRect/>
            </a:gradFill>
            <a:headEnd/>
            <a:tailEnd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45676" tIns="22838" rIns="45676" bIns="22838" anchor="ctr" anchorCtr="0"/>
          <a:lstStyle/>
          <a:p>
            <a:pPr algn="ctr"/>
            <a:r>
              <a:rPr lang="hi-IN" altLang="ru-RU" sz="1100" b="1" dirty="0">
                <a:solidFill>
                  <a:srgbClr val="01194F"/>
                </a:solidFill>
              </a:rPr>
              <a:t>Армия Спасения 1</a:t>
            </a:r>
          </a:p>
        </p:txBody>
      </p:sp>
      <p:sp>
        <p:nvSpPr>
          <p:cNvPr id="19" name="Rectangle 27"/>
          <p:cNvSpPr>
            <a:spLocks noChangeArrowheads="1"/>
          </p:cNvSpPr>
          <p:nvPr/>
        </p:nvSpPr>
        <p:spPr bwMode="auto">
          <a:xfrm>
            <a:off x="4912673" y="2478547"/>
            <a:ext cx="950377" cy="1307643"/>
          </a:xfrm>
          <a:prstGeom prst="rect">
            <a:avLst/>
          </a:prstGeom>
          <a:solidFill>
            <a:schemeClr val="bg1"/>
          </a:solidFill>
          <a:ln w="38100">
            <a:gradFill flip="none" rotWithShape="1">
              <a:gsLst>
                <a:gs pos="0">
                  <a:srgbClr val="C00000"/>
                </a:gs>
                <a:gs pos="49000">
                  <a:schemeClr val="accent1">
                    <a:lumMod val="50000"/>
                  </a:schemeClr>
                </a:gs>
                <a:gs pos="100000">
                  <a:srgbClr val="1F4E79"/>
                </a:gs>
              </a:gsLst>
              <a:lin ang="18900000" scaled="1"/>
              <a:tileRect/>
            </a:gradFill>
            <a:headEnd/>
            <a:tailEnd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45676" tIns="22838" rIns="45676" bIns="22838" anchor="ctr" anchorCtr="0"/>
          <a:lstStyle/>
          <a:p>
            <a:pPr algn="ctr"/>
            <a:r>
              <a:rPr lang="hi-IN" altLang="ru-RU" sz="1100" b="1" dirty="0">
                <a:solidFill>
                  <a:srgbClr val="01194F"/>
                </a:solidFill>
              </a:rPr>
              <a:t>Церковь Иисуса Христа святых последних дней (мормоны)</a:t>
            </a:r>
            <a:endParaRPr lang="en-US" altLang="ru-RU" sz="1100" b="1" dirty="0">
              <a:solidFill>
                <a:srgbClr val="01194F"/>
              </a:solidFill>
            </a:endParaRPr>
          </a:p>
          <a:p>
            <a:pPr algn="ctr"/>
            <a:r>
              <a:rPr lang="hi-IN" altLang="ru-RU" sz="1100" b="1" dirty="0">
                <a:solidFill>
                  <a:srgbClr val="01194F"/>
                </a:solidFill>
              </a:rPr>
              <a:t>1</a:t>
            </a:r>
          </a:p>
        </p:txBody>
      </p:sp>
      <p:sp>
        <p:nvSpPr>
          <p:cNvPr id="20" name="Rectangle 26"/>
          <p:cNvSpPr>
            <a:spLocks noChangeArrowheads="1"/>
          </p:cNvSpPr>
          <p:nvPr/>
        </p:nvSpPr>
        <p:spPr bwMode="auto">
          <a:xfrm>
            <a:off x="1398771" y="2442113"/>
            <a:ext cx="835181" cy="701135"/>
          </a:xfrm>
          <a:prstGeom prst="rect">
            <a:avLst/>
          </a:prstGeom>
          <a:solidFill>
            <a:schemeClr val="bg1"/>
          </a:solidFill>
          <a:ln w="38100">
            <a:gradFill flip="none" rotWithShape="1">
              <a:gsLst>
                <a:gs pos="0">
                  <a:srgbClr val="C00000"/>
                </a:gs>
                <a:gs pos="49000">
                  <a:schemeClr val="accent1">
                    <a:lumMod val="50000"/>
                  </a:schemeClr>
                </a:gs>
                <a:gs pos="100000">
                  <a:srgbClr val="1F4E79"/>
                </a:gs>
              </a:gsLst>
              <a:lin ang="18900000" scaled="1"/>
              <a:tileRect/>
            </a:gradFill>
            <a:headEnd/>
            <a:tailEnd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45676" tIns="22838" rIns="45676" bIns="22838" anchor="ctr" anchorCtr="0"/>
          <a:lstStyle/>
          <a:p>
            <a:pPr algn="ctr"/>
            <a:r>
              <a:rPr lang="hi-IN" altLang="ru-RU" sz="1100" b="1" dirty="0">
                <a:solidFill>
                  <a:srgbClr val="01194F"/>
                </a:solidFill>
              </a:rPr>
              <a:t>Римско-католическая Церковь</a:t>
            </a:r>
            <a:endParaRPr lang="en-US" altLang="ru-RU" sz="1100" b="1" dirty="0">
              <a:solidFill>
                <a:srgbClr val="01194F"/>
              </a:solidFill>
            </a:endParaRPr>
          </a:p>
          <a:p>
            <a:pPr algn="ctr"/>
            <a:r>
              <a:rPr lang="hi-IN" altLang="ru-RU" sz="1100" b="1" dirty="0">
                <a:solidFill>
                  <a:srgbClr val="01194F"/>
                </a:solidFill>
              </a:rPr>
              <a:t>1</a:t>
            </a:r>
          </a:p>
        </p:txBody>
      </p:sp>
      <p:sp>
        <p:nvSpPr>
          <p:cNvPr id="21" name="Rectangle 25"/>
          <p:cNvSpPr>
            <a:spLocks noChangeArrowheads="1"/>
          </p:cNvSpPr>
          <p:nvPr/>
        </p:nvSpPr>
        <p:spPr bwMode="auto">
          <a:xfrm>
            <a:off x="6003991" y="1119208"/>
            <a:ext cx="958679" cy="38096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8100"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45676" tIns="22838" rIns="45676" bIns="22838" anchor="ctr" anchorCtr="0"/>
          <a:lstStyle/>
          <a:p>
            <a:pPr algn="ctr"/>
            <a:r>
              <a:rPr lang="hi-IN" altLang="ru-RU" sz="1200" b="1" dirty="0">
                <a:solidFill>
                  <a:prstClr val="white"/>
                </a:solidFill>
              </a:rPr>
              <a:t>ИСЛАМ</a:t>
            </a:r>
          </a:p>
        </p:txBody>
      </p:sp>
      <p:sp>
        <p:nvSpPr>
          <p:cNvPr id="22" name="Rectangle 24"/>
          <p:cNvSpPr>
            <a:spLocks noChangeArrowheads="1"/>
          </p:cNvSpPr>
          <p:nvPr/>
        </p:nvSpPr>
        <p:spPr bwMode="auto">
          <a:xfrm>
            <a:off x="1354814" y="1841777"/>
            <a:ext cx="1146368" cy="229901"/>
          </a:xfrm>
          <a:prstGeom prst="rect">
            <a:avLst/>
          </a:prstGeom>
          <a:solidFill>
            <a:schemeClr val="bg1"/>
          </a:solidFill>
          <a:ln w="38100">
            <a:gradFill flip="none" rotWithShape="1">
              <a:gsLst>
                <a:gs pos="0">
                  <a:srgbClr val="C00000"/>
                </a:gs>
                <a:gs pos="49000">
                  <a:schemeClr val="accent1">
                    <a:lumMod val="50000"/>
                  </a:schemeClr>
                </a:gs>
                <a:gs pos="100000">
                  <a:srgbClr val="1F4E79"/>
                </a:gs>
              </a:gsLst>
              <a:lin ang="18900000" scaled="1"/>
              <a:tileRect/>
            </a:gradFill>
            <a:headEnd/>
            <a:tailEnd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45676" tIns="22838" rIns="45676" bIns="22838" anchor="ctr" anchorCtr="0"/>
          <a:lstStyle/>
          <a:p>
            <a:pPr algn="ctr"/>
            <a:r>
              <a:rPr lang="hi-IN" altLang="ru-RU" sz="1200" b="1" dirty="0">
                <a:solidFill>
                  <a:srgbClr val="01194F"/>
                </a:solidFill>
              </a:rPr>
              <a:t>КАТОЛИЦИЗМ</a:t>
            </a:r>
          </a:p>
        </p:txBody>
      </p:sp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3281456" y="1836296"/>
            <a:ext cx="1493837" cy="878324"/>
          </a:xfrm>
          <a:prstGeom prst="rect">
            <a:avLst/>
          </a:prstGeom>
          <a:solidFill>
            <a:schemeClr val="bg1"/>
          </a:solidFill>
          <a:ln w="38100">
            <a:gradFill flip="none" rotWithShape="1">
              <a:gsLst>
                <a:gs pos="0">
                  <a:srgbClr val="C00000"/>
                </a:gs>
                <a:gs pos="49000">
                  <a:schemeClr val="accent1">
                    <a:lumMod val="50000"/>
                  </a:schemeClr>
                </a:gs>
                <a:gs pos="100000">
                  <a:srgbClr val="1F4E79"/>
                </a:gs>
              </a:gsLst>
              <a:lin ang="18900000" scaled="1"/>
              <a:tileRect/>
            </a:gradFill>
            <a:headEnd/>
            <a:tailEnd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45676" tIns="22838" rIns="45676" bIns="22838" anchor="ctr" anchorCtr="0"/>
          <a:lstStyle/>
          <a:p>
            <a:pPr algn="ctr"/>
            <a:r>
              <a:rPr lang="hi-IN" altLang="ru-RU" sz="1100" b="1" dirty="0">
                <a:solidFill>
                  <a:srgbClr val="01194F"/>
                </a:solidFill>
              </a:rPr>
              <a:t>Церковь христиан веры евангельской</a:t>
            </a:r>
            <a:r>
              <a:rPr lang="ru-RU" altLang="ru-RU" sz="1100" b="1" dirty="0">
                <a:solidFill>
                  <a:srgbClr val="01194F"/>
                </a:solidFill>
              </a:rPr>
              <a:t> 43</a:t>
            </a:r>
            <a:endParaRPr lang="en-US" altLang="ru-RU" sz="1100" b="1" dirty="0">
              <a:solidFill>
                <a:srgbClr val="01194F"/>
              </a:solidFill>
            </a:endParaRPr>
          </a:p>
          <a:p>
            <a:pPr algn="ctr"/>
            <a:r>
              <a:rPr lang="hi-IN" altLang="ru-RU" sz="1100" b="1" dirty="0">
                <a:solidFill>
                  <a:srgbClr val="01194F"/>
                </a:solidFill>
              </a:rPr>
              <a:t>Самостоятельные общины ХВЕП</a:t>
            </a:r>
            <a:r>
              <a:rPr lang="ru-RU" altLang="ru-RU" sz="1100" b="1" dirty="0">
                <a:solidFill>
                  <a:srgbClr val="01194F"/>
                </a:solidFill>
              </a:rPr>
              <a:t> 2</a:t>
            </a:r>
            <a:endParaRPr lang="hi-IN" altLang="ru-RU" sz="1100" b="1" dirty="0">
              <a:solidFill>
                <a:srgbClr val="01194F"/>
              </a:solidFill>
            </a:endParaRPr>
          </a:p>
        </p:txBody>
      </p:sp>
      <p:sp>
        <p:nvSpPr>
          <p:cNvPr id="25" name="Rectangle 21"/>
          <p:cNvSpPr>
            <a:spLocks noChangeArrowheads="1"/>
          </p:cNvSpPr>
          <p:nvPr/>
        </p:nvSpPr>
        <p:spPr bwMode="auto">
          <a:xfrm>
            <a:off x="3292619" y="2885348"/>
            <a:ext cx="1493837" cy="686528"/>
          </a:xfrm>
          <a:prstGeom prst="rect">
            <a:avLst/>
          </a:prstGeom>
          <a:solidFill>
            <a:schemeClr val="bg1"/>
          </a:solidFill>
          <a:ln w="38100">
            <a:gradFill flip="none" rotWithShape="1">
              <a:gsLst>
                <a:gs pos="0">
                  <a:srgbClr val="C00000"/>
                </a:gs>
                <a:gs pos="49000">
                  <a:schemeClr val="accent1">
                    <a:lumMod val="50000"/>
                  </a:schemeClr>
                </a:gs>
                <a:gs pos="100000">
                  <a:srgbClr val="1F4E79"/>
                </a:gs>
              </a:gsLst>
              <a:lin ang="18900000" scaled="1"/>
              <a:tileRect/>
            </a:gradFill>
            <a:headEnd/>
            <a:tailEnd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45676" tIns="22838" rIns="45676" bIns="22838" anchor="ctr" anchorCtr="0"/>
          <a:lstStyle/>
          <a:p>
            <a:pPr algn="ctr"/>
            <a:r>
              <a:rPr lang="hi-IN" altLang="ru-RU" sz="1100" b="1" dirty="0">
                <a:solidFill>
                  <a:srgbClr val="01194F"/>
                </a:solidFill>
              </a:rPr>
              <a:t>Церковь христиан </a:t>
            </a:r>
            <a:endParaRPr lang="en-US" altLang="ru-RU" sz="1100" b="1" dirty="0">
              <a:solidFill>
                <a:srgbClr val="01194F"/>
              </a:solidFill>
            </a:endParaRPr>
          </a:p>
          <a:p>
            <a:pPr algn="ctr"/>
            <a:r>
              <a:rPr lang="hi-IN" altLang="ru-RU" sz="1100" b="1" dirty="0">
                <a:solidFill>
                  <a:srgbClr val="01194F"/>
                </a:solidFill>
              </a:rPr>
              <a:t>веры евангельской Республики Карели</a:t>
            </a:r>
            <a:r>
              <a:rPr lang="ru-RU" altLang="ru-RU" sz="1100" b="1" dirty="0">
                <a:solidFill>
                  <a:srgbClr val="01194F"/>
                </a:solidFill>
              </a:rPr>
              <a:t>я 15</a:t>
            </a:r>
            <a:endParaRPr lang="en-US" altLang="ru-RU" sz="1100" b="1" dirty="0">
              <a:solidFill>
                <a:srgbClr val="01194F"/>
              </a:solidFill>
            </a:endParaRPr>
          </a:p>
        </p:txBody>
      </p:sp>
      <p:sp>
        <p:nvSpPr>
          <p:cNvPr id="26" name="Rectangle 20"/>
          <p:cNvSpPr>
            <a:spLocks noChangeArrowheads="1"/>
          </p:cNvSpPr>
          <p:nvPr/>
        </p:nvSpPr>
        <p:spPr bwMode="auto">
          <a:xfrm>
            <a:off x="5941196" y="1897547"/>
            <a:ext cx="1121948" cy="3174527"/>
          </a:xfrm>
          <a:prstGeom prst="rect">
            <a:avLst/>
          </a:prstGeom>
          <a:solidFill>
            <a:schemeClr val="bg1"/>
          </a:solidFill>
          <a:ln w="38100">
            <a:gradFill flip="none" rotWithShape="1">
              <a:gsLst>
                <a:gs pos="0">
                  <a:srgbClr val="C00000"/>
                </a:gs>
                <a:gs pos="49000">
                  <a:schemeClr val="accent1">
                    <a:lumMod val="50000"/>
                  </a:schemeClr>
                </a:gs>
                <a:gs pos="100000">
                  <a:srgbClr val="1F4E79"/>
                </a:gs>
              </a:gsLst>
              <a:lin ang="18900000" scaled="1"/>
              <a:tileRect/>
            </a:gradFill>
            <a:headEnd/>
            <a:tailEnd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45676" tIns="22838" rIns="45676" bIns="22838" anchor="ctr" anchorCtr="0"/>
          <a:lstStyle/>
          <a:p>
            <a:pPr algn="ctr"/>
            <a:r>
              <a:rPr lang="hi-IN" altLang="ru-RU" sz="1100" b="1" dirty="0">
                <a:solidFill>
                  <a:srgbClr val="01194F"/>
                </a:solidFill>
              </a:rPr>
              <a:t>Мусульманская община РК</a:t>
            </a:r>
            <a:endParaRPr lang="en-US" altLang="ru-RU" sz="1100" b="1" dirty="0">
              <a:solidFill>
                <a:srgbClr val="01194F"/>
              </a:solidFill>
            </a:endParaRPr>
          </a:p>
          <a:p>
            <a:pPr algn="ctr"/>
            <a:r>
              <a:rPr lang="hi-IN" altLang="ru-RU" sz="1100" b="1" dirty="0">
                <a:solidFill>
                  <a:srgbClr val="01194F"/>
                </a:solidFill>
              </a:rPr>
              <a:t>(Духовное Управление мусульман Республики Карелия)</a:t>
            </a:r>
            <a:endParaRPr lang="en-US" altLang="ru-RU" sz="1100" b="1" dirty="0">
              <a:solidFill>
                <a:srgbClr val="01194F"/>
              </a:solidFill>
            </a:endParaRPr>
          </a:p>
          <a:p>
            <a:pPr algn="ctr"/>
            <a:r>
              <a:rPr lang="hi-IN" altLang="ru-RU" sz="1100" b="1" dirty="0">
                <a:solidFill>
                  <a:srgbClr val="01194F"/>
                </a:solidFill>
              </a:rPr>
              <a:t>1</a:t>
            </a:r>
            <a:endParaRPr lang="en-US" altLang="ru-RU" sz="1100" b="1" dirty="0">
              <a:solidFill>
                <a:srgbClr val="01194F"/>
              </a:solidFill>
            </a:endParaRPr>
          </a:p>
          <a:p>
            <a:pPr algn="ctr"/>
            <a:r>
              <a:rPr lang="hi-IN" altLang="ru-RU" sz="1100" b="1" dirty="0">
                <a:solidFill>
                  <a:srgbClr val="01194F"/>
                </a:solidFill>
              </a:rPr>
              <a:t>ЦРО Союз мусульманских общин г.Петрозаводска</a:t>
            </a:r>
            <a:endParaRPr lang="en-US" altLang="ru-RU" sz="1100" b="1" dirty="0">
              <a:solidFill>
                <a:srgbClr val="01194F"/>
              </a:solidFill>
            </a:endParaRPr>
          </a:p>
          <a:p>
            <a:pPr algn="ctr"/>
            <a:r>
              <a:rPr lang="hi-IN" altLang="ru-RU" sz="1100" b="1" dirty="0">
                <a:solidFill>
                  <a:srgbClr val="01194F"/>
                </a:solidFill>
              </a:rPr>
              <a:t>1</a:t>
            </a:r>
            <a:endParaRPr lang="en-US" altLang="ru-RU" sz="1100" b="1" dirty="0">
              <a:solidFill>
                <a:srgbClr val="01194F"/>
              </a:solidFill>
            </a:endParaRPr>
          </a:p>
          <a:p>
            <a:pPr algn="ctr"/>
            <a:r>
              <a:rPr lang="hi-IN" altLang="ru-RU" sz="1100" b="1" dirty="0">
                <a:solidFill>
                  <a:srgbClr val="01194F"/>
                </a:solidFill>
              </a:rPr>
              <a:t>Местные мусульманские общины</a:t>
            </a:r>
            <a:endParaRPr lang="en-US" altLang="ru-RU" sz="1100" b="1" dirty="0">
              <a:solidFill>
                <a:srgbClr val="01194F"/>
              </a:solidFill>
            </a:endParaRPr>
          </a:p>
          <a:p>
            <a:pPr algn="ctr"/>
            <a:r>
              <a:rPr lang="ru-RU" altLang="ru-RU" sz="1100" b="1" dirty="0">
                <a:solidFill>
                  <a:srgbClr val="01194F"/>
                </a:solidFill>
              </a:rPr>
              <a:t>8</a:t>
            </a:r>
            <a:endParaRPr lang="hi-IN" altLang="ru-RU" sz="1100" b="1" dirty="0">
              <a:solidFill>
                <a:srgbClr val="01194F"/>
              </a:solidFill>
            </a:endParaRPr>
          </a:p>
        </p:txBody>
      </p:sp>
      <p:sp>
        <p:nvSpPr>
          <p:cNvPr id="27" name="Rectangle 19"/>
          <p:cNvSpPr>
            <a:spLocks noChangeArrowheads="1"/>
          </p:cNvSpPr>
          <p:nvPr/>
        </p:nvSpPr>
        <p:spPr bwMode="auto">
          <a:xfrm>
            <a:off x="135184" y="2433940"/>
            <a:ext cx="1159625" cy="2352382"/>
          </a:xfrm>
          <a:prstGeom prst="rect">
            <a:avLst/>
          </a:prstGeom>
          <a:solidFill>
            <a:schemeClr val="bg1"/>
          </a:solidFill>
          <a:ln w="38100">
            <a:gradFill flip="none" rotWithShape="1">
              <a:gsLst>
                <a:gs pos="0">
                  <a:srgbClr val="C00000"/>
                </a:gs>
                <a:gs pos="49000">
                  <a:schemeClr val="accent1">
                    <a:lumMod val="50000"/>
                  </a:schemeClr>
                </a:gs>
                <a:gs pos="100000">
                  <a:srgbClr val="1F4E79"/>
                </a:gs>
              </a:gsLst>
              <a:lin ang="18900000" scaled="1"/>
              <a:tileRect/>
            </a:gradFill>
            <a:headEnd/>
            <a:tailEnd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45676" tIns="22838" rIns="45676" bIns="22838" anchor="ctr" anchorCtr="0"/>
          <a:lstStyle/>
          <a:p>
            <a:pPr algn="ctr"/>
            <a:r>
              <a:rPr lang="hi-IN" altLang="ru-RU" sz="1100" b="1" dirty="0">
                <a:solidFill>
                  <a:srgbClr val="01194F"/>
                </a:solidFill>
              </a:rPr>
              <a:t>Русская Православная Церковь (Московский Патриархат) </a:t>
            </a:r>
            <a:endParaRPr lang="en-US" altLang="ru-RU" sz="1100" b="1" dirty="0">
              <a:solidFill>
                <a:srgbClr val="01194F"/>
              </a:solidFill>
            </a:endParaRPr>
          </a:p>
          <a:p>
            <a:pPr algn="ctr"/>
            <a:r>
              <a:rPr lang="ru-RU" altLang="ru-RU" sz="1100" b="1" dirty="0">
                <a:solidFill>
                  <a:srgbClr val="01194F"/>
                </a:solidFill>
              </a:rPr>
              <a:t>120</a:t>
            </a:r>
            <a:endParaRPr lang="en-US" altLang="ru-RU" sz="1100" b="1" dirty="0">
              <a:solidFill>
                <a:srgbClr val="01194F"/>
              </a:solidFill>
            </a:endParaRPr>
          </a:p>
          <a:p>
            <a:pPr algn="ctr"/>
            <a:r>
              <a:rPr lang="hi-IN" altLang="ru-RU" sz="1100" b="1" dirty="0">
                <a:solidFill>
                  <a:srgbClr val="01194F"/>
                </a:solidFill>
              </a:rPr>
              <a:t>Московская Патриархия РПЦ (непосредственно подчиненные подворья и монастыри)</a:t>
            </a:r>
            <a:r>
              <a:rPr lang="ru-RU" altLang="ru-RU" sz="1100" b="1" dirty="0">
                <a:solidFill>
                  <a:srgbClr val="01194F"/>
                </a:solidFill>
              </a:rPr>
              <a:t> </a:t>
            </a:r>
          </a:p>
          <a:p>
            <a:pPr algn="ctr"/>
            <a:r>
              <a:rPr lang="ru-RU" altLang="ru-RU" sz="1100" b="1" dirty="0">
                <a:solidFill>
                  <a:srgbClr val="01194F"/>
                </a:solidFill>
              </a:rPr>
              <a:t>4</a:t>
            </a:r>
            <a:endParaRPr lang="hi-IN" altLang="ru-RU" sz="1200" b="1" dirty="0">
              <a:solidFill>
                <a:srgbClr val="01194F"/>
              </a:solidFill>
            </a:endParaRPr>
          </a:p>
        </p:txBody>
      </p:sp>
      <p:sp>
        <p:nvSpPr>
          <p:cNvPr id="28" name="Rectangle 18"/>
          <p:cNvSpPr>
            <a:spLocks noChangeArrowheads="1"/>
          </p:cNvSpPr>
          <p:nvPr/>
        </p:nvSpPr>
        <p:spPr bwMode="auto">
          <a:xfrm>
            <a:off x="2334638" y="2303300"/>
            <a:ext cx="863091" cy="1197138"/>
          </a:xfrm>
          <a:prstGeom prst="rect">
            <a:avLst/>
          </a:prstGeom>
          <a:solidFill>
            <a:schemeClr val="bg1"/>
          </a:solidFill>
          <a:ln w="38100">
            <a:gradFill flip="none" rotWithShape="1">
              <a:gsLst>
                <a:gs pos="0">
                  <a:srgbClr val="C00000"/>
                </a:gs>
                <a:gs pos="49000">
                  <a:schemeClr val="accent1">
                    <a:lumMod val="50000"/>
                  </a:schemeClr>
                </a:gs>
                <a:gs pos="100000">
                  <a:srgbClr val="1F4E79"/>
                </a:gs>
              </a:gsLst>
              <a:lin ang="18900000" scaled="1"/>
              <a:tileRect/>
            </a:gradFill>
            <a:headEnd/>
            <a:tailEnd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45676" tIns="22838" rIns="45676" bIns="22838" anchor="ctr" anchorCtr="0"/>
          <a:lstStyle/>
          <a:p>
            <a:pPr algn="ctr"/>
            <a:r>
              <a:rPr lang="hi-IN" altLang="ru-RU" sz="1100" b="1" dirty="0">
                <a:solidFill>
                  <a:srgbClr val="01194F"/>
                </a:solidFill>
              </a:rPr>
              <a:t>Евангелическо-лютеранская Церковь </a:t>
            </a:r>
            <a:endParaRPr lang="en-US" altLang="ru-RU" sz="1100" b="1" dirty="0">
              <a:solidFill>
                <a:srgbClr val="01194F"/>
              </a:solidFill>
            </a:endParaRPr>
          </a:p>
          <a:p>
            <a:pPr algn="ctr"/>
            <a:r>
              <a:rPr lang="hi-IN" altLang="ru-RU" sz="1100" b="1" dirty="0">
                <a:solidFill>
                  <a:srgbClr val="01194F"/>
                </a:solidFill>
              </a:rPr>
              <a:t>(Церковь Ингрии)</a:t>
            </a:r>
            <a:endParaRPr lang="en-US" altLang="ru-RU" sz="1100" b="1" dirty="0">
              <a:solidFill>
                <a:srgbClr val="01194F"/>
              </a:solidFill>
            </a:endParaRPr>
          </a:p>
          <a:p>
            <a:pPr algn="ctr"/>
            <a:r>
              <a:rPr lang="ru-RU" altLang="ru-RU" sz="1100" b="1" dirty="0">
                <a:solidFill>
                  <a:srgbClr val="01194F"/>
                </a:solidFill>
              </a:rPr>
              <a:t>15</a:t>
            </a:r>
            <a:endParaRPr lang="hi-IN" altLang="ru-RU" sz="1100" b="1" dirty="0">
              <a:solidFill>
                <a:srgbClr val="01194F"/>
              </a:solidFill>
            </a:endParaRPr>
          </a:p>
        </p:txBody>
      </p:sp>
      <p:sp>
        <p:nvSpPr>
          <p:cNvPr id="29" name="Rectangle 17"/>
          <p:cNvSpPr>
            <a:spLocks noChangeArrowheads="1"/>
          </p:cNvSpPr>
          <p:nvPr/>
        </p:nvSpPr>
        <p:spPr bwMode="auto">
          <a:xfrm>
            <a:off x="2331847" y="3653646"/>
            <a:ext cx="866579" cy="1132676"/>
          </a:xfrm>
          <a:prstGeom prst="rect">
            <a:avLst/>
          </a:prstGeom>
          <a:solidFill>
            <a:schemeClr val="bg1"/>
          </a:solidFill>
          <a:ln w="38100">
            <a:gradFill flip="none" rotWithShape="1">
              <a:gsLst>
                <a:gs pos="0">
                  <a:srgbClr val="C00000"/>
                </a:gs>
                <a:gs pos="49000">
                  <a:schemeClr val="accent1">
                    <a:lumMod val="50000"/>
                  </a:schemeClr>
                </a:gs>
                <a:gs pos="100000">
                  <a:srgbClr val="1F4E79"/>
                </a:gs>
              </a:gsLst>
              <a:lin ang="18900000" scaled="1"/>
              <a:tileRect/>
            </a:gradFill>
            <a:headEnd/>
            <a:tailEnd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45676" tIns="22838" rIns="45676" bIns="22838" anchor="ctr" anchorCtr="0"/>
          <a:lstStyle/>
          <a:p>
            <a:pPr algn="ctr"/>
            <a:r>
              <a:rPr lang="hi-IN" altLang="ru-RU" sz="1100" b="1" dirty="0">
                <a:solidFill>
                  <a:srgbClr val="01194F"/>
                </a:solidFill>
              </a:rPr>
              <a:t>Карельская евангелическо-лютеранская Церковь</a:t>
            </a:r>
            <a:endParaRPr lang="en-US" altLang="ru-RU" sz="1100" b="1" dirty="0">
              <a:solidFill>
                <a:srgbClr val="01194F"/>
              </a:solidFill>
            </a:endParaRPr>
          </a:p>
          <a:p>
            <a:pPr algn="ctr"/>
            <a:r>
              <a:rPr lang="hi-IN" altLang="ru-RU" sz="1100" b="1" dirty="0">
                <a:solidFill>
                  <a:srgbClr val="01194F"/>
                </a:solidFill>
              </a:rPr>
              <a:t>3</a:t>
            </a:r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3292619" y="3737275"/>
            <a:ext cx="1493837" cy="406105"/>
          </a:xfrm>
          <a:prstGeom prst="rect">
            <a:avLst/>
          </a:prstGeom>
          <a:solidFill>
            <a:schemeClr val="bg1"/>
          </a:solidFill>
          <a:ln w="38100">
            <a:gradFill flip="none" rotWithShape="1">
              <a:gsLst>
                <a:gs pos="0">
                  <a:srgbClr val="C00000"/>
                </a:gs>
                <a:gs pos="49000">
                  <a:schemeClr val="accent1">
                    <a:lumMod val="50000"/>
                  </a:schemeClr>
                </a:gs>
                <a:gs pos="100000">
                  <a:srgbClr val="1F4E79"/>
                </a:gs>
              </a:gsLst>
              <a:lin ang="18900000" scaled="1"/>
              <a:tileRect/>
            </a:gradFill>
            <a:headEnd/>
            <a:tailEnd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45676" tIns="22838" rIns="45676" bIns="22838" anchor="ctr" anchorCtr="0"/>
          <a:lstStyle/>
          <a:p>
            <a:pPr algn="ctr"/>
            <a:r>
              <a:rPr lang="hi-IN" altLang="ru-RU" sz="1100" b="1" dirty="0">
                <a:solidFill>
                  <a:srgbClr val="01194F"/>
                </a:solidFill>
              </a:rPr>
              <a:t>Евангельские христиане</a:t>
            </a:r>
            <a:r>
              <a:rPr lang="ru-RU" altLang="ru-RU" sz="1100" b="1" dirty="0">
                <a:solidFill>
                  <a:srgbClr val="01194F"/>
                </a:solidFill>
              </a:rPr>
              <a:t> 4</a:t>
            </a:r>
            <a:endParaRPr lang="hi-IN" altLang="ru-RU" sz="1100" b="1" dirty="0">
              <a:solidFill>
                <a:srgbClr val="01194F"/>
              </a:solidFill>
            </a:endParaRPr>
          </a:p>
        </p:txBody>
      </p:sp>
      <p:sp>
        <p:nvSpPr>
          <p:cNvPr id="31" name="Rectangle 15"/>
          <p:cNvSpPr>
            <a:spLocks noChangeArrowheads="1"/>
          </p:cNvSpPr>
          <p:nvPr/>
        </p:nvSpPr>
        <p:spPr bwMode="auto">
          <a:xfrm>
            <a:off x="3279848" y="1125319"/>
            <a:ext cx="1483371" cy="37485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8100"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45676" tIns="22838" rIns="45676" bIns="22838" anchor="ctr" anchorCtr="0"/>
          <a:lstStyle/>
          <a:p>
            <a:pPr algn="ctr"/>
            <a:r>
              <a:rPr lang="hi-IN" altLang="ru-RU" sz="1200" b="1" dirty="0">
                <a:solidFill>
                  <a:prstClr val="white"/>
                </a:solidFill>
              </a:rPr>
              <a:t>ПРОТЕСТАНТИЗМ</a:t>
            </a:r>
          </a:p>
        </p:txBody>
      </p:sp>
      <p:sp>
        <p:nvSpPr>
          <p:cNvPr id="32" name="Rectangle 14"/>
          <p:cNvSpPr>
            <a:spLocks noChangeArrowheads="1"/>
          </p:cNvSpPr>
          <p:nvPr/>
        </p:nvSpPr>
        <p:spPr bwMode="auto">
          <a:xfrm>
            <a:off x="571472" y="1146845"/>
            <a:ext cx="2071702" cy="42476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8100"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45676" tIns="22838" rIns="45676" bIns="22838" anchor="ctr" anchorCtr="0"/>
          <a:lstStyle/>
          <a:p>
            <a:pPr algn="ctr"/>
            <a:r>
              <a:rPr lang="hi-IN" altLang="ru-RU" sz="1200" b="1" dirty="0">
                <a:solidFill>
                  <a:prstClr val="white"/>
                </a:solidFill>
              </a:rPr>
              <a:t>ХРИСТИАНСТВО</a:t>
            </a:r>
          </a:p>
        </p:txBody>
      </p:sp>
      <p:sp>
        <p:nvSpPr>
          <p:cNvPr id="33" name="Rectangle 13"/>
          <p:cNvSpPr>
            <a:spLocks noChangeArrowheads="1"/>
          </p:cNvSpPr>
          <p:nvPr/>
        </p:nvSpPr>
        <p:spPr bwMode="auto">
          <a:xfrm>
            <a:off x="3292619" y="4286256"/>
            <a:ext cx="1493837" cy="467156"/>
          </a:xfrm>
          <a:prstGeom prst="rect">
            <a:avLst/>
          </a:prstGeom>
          <a:solidFill>
            <a:schemeClr val="bg1"/>
          </a:solidFill>
          <a:ln w="38100">
            <a:gradFill flip="none" rotWithShape="1">
              <a:gsLst>
                <a:gs pos="0">
                  <a:srgbClr val="C00000"/>
                </a:gs>
                <a:gs pos="49000">
                  <a:schemeClr val="accent1">
                    <a:lumMod val="50000"/>
                  </a:schemeClr>
                </a:gs>
                <a:gs pos="100000">
                  <a:srgbClr val="1F4E79"/>
                </a:gs>
              </a:gsLst>
              <a:lin ang="18900000" scaled="1"/>
              <a:tileRect/>
            </a:gradFill>
            <a:headEnd/>
            <a:tailEnd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45676" tIns="22838" rIns="45676" bIns="22838" anchor="ctr" anchorCtr="0"/>
          <a:lstStyle/>
          <a:p>
            <a:pPr algn="ctr"/>
            <a:r>
              <a:rPr lang="hi-IN" altLang="ru-RU" sz="1100" b="1" dirty="0">
                <a:solidFill>
                  <a:srgbClr val="01194F"/>
                </a:solidFill>
              </a:rPr>
              <a:t>Новоапостольская Церковь  1</a:t>
            </a:r>
          </a:p>
        </p:txBody>
      </p:sp>
      <p:sp>
        <p:nvSpPr>
          <p:cNvPr id="34" name="Rectangle 12"/>
          <p:cNvSpPr>
            <a:spLocks noChangeArrowheads="1"/>
          </p:cNvSpPr>
          <p:nvPr/>
        </p:nvSpPr>
        <p:spPr bwMode="auto">
          <a:xfrm>
            <a:off x="3293317" y="4911687"/>
            <a:ext cx="1493140" cy="374701"/>
          </a:xfrm>
          <a:prstGeom prst="rect">
            <a:avLst/>
          </a:prstGeom>
          <a:solidFill>
            <a:schemeClr val="bg1"/>
          </a:solidFill>
          <a:ln w="38100">
            <a:gradFill flip="none" rotWithShape="1">
              <a:gsLst>
                <a:gs pos="0">
                  <a:srgbClr val="C00000"/>
                </a:gs>
                <a:gs pos="49000">
                  <a:schemeClr val="accent1">
                    <a:lumMod val="50000"/>
                  </a:schemeClr>
                </a:gs>
                <a:gs pos="100000">
                  <a:srgbClr val="1F4E79"/>
                </a:gs>
              </a:gsLst>
              <a:lin ang="18900000" scaled="1"/>
              <a:tileRect/>
            </a:gradFill>
            <a:headEnd/>
            <a:tailEnd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45676" tIns="22838" rIns="45676" bIns="22838" anchor="ctr" anchorCtr="0"/>
          <a:lstStyle/>
          <a:p>
            <a:pPr algn="ctr"/>
            <a:r>
              <a:rPr lang="hi-IN" altLang="ru-RU" sz="1100" b="1" dirty="0">
                <a:solidFill>
                  <a:srgbClr val="01194F"/>
                </a:solidFill>
              </a:rPr>
              <a:t>Адвентисты седьмого дня 3</a:t>
            </a:r>
          </a:p>
        </p:txBody>
      </p:sp>
      <p:sp>
        <p:nvSpPr>
          <p:cNvPr id="35" name="Rectangle 11"/>
          <p:cNvSpPr>
            <a:spLocks noChangeArrowheads="1"/>
          </p:cNvSpPr>
          <p:nvPr/>
        </p:nvSpPr>
        <p:spPr bwMode="auto">
          <a:xfrm>
            <a:off x="7122938" y="1152823"/>
            <a:ext cx="818436" cy="34735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8100"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45676" tIns="22838" rIns="45676" bIns="22838" anchor="ctr" anchorCtr="0"/>
          <a:lstStyle/>
          <a:p>
            <a:pPr algn="ctr"/>
            <a:r>
              <a:rPr lang="hi-IN" altLang="ru-RU" sz="1200" b="1" dirty="0">
                <a:solidFill>
                  <a:prstClr val="white"/>
                </a:solidFill>
              </a:rPr>
              <a:t>ИУДАИЗМ</a:t>
            </a:r>
          </a:p>
        </p:txBody>
      </p:sp>
      <p:sp>
        <p:nvSpPr>
          <p:cNvPr id="36" name="Rectangle 10"/>
          <p:cNvSpPr>
            <a:spLocks noChangeArrowheads="1"/>
          </p:cNvSpPr>
          <p:nvPr/>
        </p:nvSpPr>
        <p:spPr bwMode="auto">
          <a:xfrm>
            <a:off x="7158522" y="1776762"/>
            <a:ext cx="791224" cy="1295048"/>
          </a:xfrm>
          <a:prstGeom prst="rect">
            <a:avLst/>
          </a:prstGeom>
          <a:solidFill>
            <a:schemeClr val="bg1"/>
          </a:solidFill>
          <a:ln w="38100">
            <a:gradFill flip="none" rotWithShape="1">
              <a:gsLst>
                <a:gs pos="0">
                  <a:srgbClr val="C00000"/>
                </a:gs>
                <a:gs pos="49000">
                  <a:schemeClr val="accent1">
                    <a:lumMod val="50000"/>
                  </a:schemeClr>
                </a:gs>
                <a:gs pos="100000">
                  <a:srgbClr val="1F4E79"/>
                </a:gs>
              </a:gsLst>
              <a:lin ang="18900000" scaled="1"/>
              <a:tileRect/>
            </a:gradFill>
            <a:headEnd/>
            <a:tailEnd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45676" tIns="22838" rIns="45676" bIns="22838" anchor="ctr" anchorCtr="0"/>
          <a:lstStyle/>
          <a:p>
            <a:pPr algn="ctr"/>
            <a:r>
              <a:rPr lang="hi-IN" altLang="ru-RU" sz="1100" b="1" dirty="0">
                <a:solidFill>
                  <a:srgbClr val="01194F"/>
                </a:solidFill>
              </a:rPr>
              <a:t>Петрозаводская еврейская религиозная община </a:t>
            </a:r>
            <a:endParaRPr lang="en-US" altLang="ru-RU" sz="1100" b="1" dirty="0">
              <a:solidFill>
                <a:srgbClr val="01194F"/>
              </a:solidFill>
            </a:endParaRPr>
          </a:p>
          <a:p>
            <a:pPr algn="ctr"/>
            <a:r>
              <a:rPr lang="hi-IN" altLang="ru-RU" sz="1100" b="1" dirty="0">
                <a:solidFill>
                  <a:srgbClr val="01194F"/>
                </a:solidFill>
              </a:rPr>
              <a:t>1</a:t>
            </a:r>
          </a:p>
        </p:txBody>
      </p:sp>
      <p:sp>
        <p:nvSpPr>
          <p:cNvPr id="37" name="Rectangle 9"/>
          <p:cNvSpPr>
            <a:spLocks noChangeArrowheads="1"/>
          </p:cNvSpPr>
          <p:nvPr/>
        </p:nvSpPr>
        <p:spPr bwMode="auto">
          <a:xfrm>
            <a:off x="8027892" y="1113096"/>
            <a:ext cx="1027046" cy="38707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8100"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45676" tIns="22838" rIns="45676" bIns="22838" anchor="ctr" anchorCtr="0"/>
          <a:lstStyle/>
          <a:p>
            <a:pPr algn="ctr"/>
            <a:r>
              <a:rPr lang="hi-IN" altLang="ru-RU" sz="1200" b="1" dirty="0">
                <a:solidFill>
                  <a:prstClr val="white"/>
                </a:solidFill>
              </a:rPr>
              <a:t>БУДДИЗМ</a:t>
            </a:r>
          </a:p>
        </p:txBody>
      </p:sp>
      <p:sp>
        <p:nvSpPr>
          <p:cNvPr id="38" name="Rectangle 8"/>
          <p:cNvSpPr>
            <a:spLocks noChangeArrowheads="1"/>
          </p:cNvSpPr>
          <p:nvPr/>
        </p:nvSpPr>
        <p:spPr bwMode="auto">
          <a:xfrm>
            <a:off x="8027892" y="1778569"/>
            <a:ext cx="948213" cy="1650431"/>
          </a:xfrm>
          <a:prstGeom prst="rect">
            <a:avLst/>
          </a:prstGeom>
          <a:solidFill>
            <a:schemeClr val="bg1"/>
          </a:solidFill>
          <a:ln w="38100">
            <a:gradFill flip="none" rotWithShape="1">
              <a:gsLst>
                <a:gs pos="0">
                  <a:srgbClr val="C00000"/>
                </a:gs>
                <a:gs pos="49000">
                  <a:schemeClr val="accent1">
                    <a:lumMod val="50000"/>
                  </a:schemeClr>
                </a:gs>
                <a:gs pos="100000">
                  <a:srgbClr val="1F4E79"/>
                </a:gs>
              </a:gsLst>
              <a:lin ang="18900000" scaled="1"/>
              <a:tileRect/>
            </a:gradFill>
            <a:headEnd/>
            <a:tailEnd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45676" tIns="22838" rIns="45676" bIns="22838" anchor="ctr" anchorCtr="0"/>
          <a:lstStyle/>
          <a:p>
            <a:pPr algn="ctr"/>
            <a:r>
              <a:rPr lang="hi-IN" altLang="ru-RU" sz="1100" b="1" dirty="0">
                <a:solidFill>
                  <a:srgbClr val="01194F"/>
                </a:solidFill>
              </a:rPr>
              <a:t>«Буддистский Центр Алмазного пути школы Карма Кагью пос. Хаапалампи»</a:t>
            </a:r>
            <a:endParaRPr lang="en-US" altLang="ru-RU" sz="1100" b="1" dirty="0">
              <a:solidFill>
                <a:srgbClr val="01194F"/>
              </a:solidFill>
            </a:endParaRPr>
          </a:p>
          <a:p>
            <a:pPr algn="ctr"/>
            <a:r>
              <a:rPr lang="hi-IN" altLang="ru-RU" sz="1100" b="1" dirty="0">
                <a:solidFill>
                  <a:srgbClr val="01194F"/>
                </a:solidFill>
              </a:rPr>
              <a:t>1</a:t>
            </a:r>
          </a:p>
        </p:txBody>
      </p:sp>
      <p:sp>
        <p:nvSpPr>
          <p:cNvPr id="39" name="Rectangle 7"/>
          <p:cNvSpPr>
            <a:spLocks noChangeArrowheads="1"/>
          </p:cNvSpPr>
          <p:nvPr/>
        </p:nvSpPr>
        <p:spPr bwMode="auto">
          <a:xfrm>
            <a:off x="7388772" y="4354866"/>
            <a:ext cx="1237073" cy="1002960"/>
          </a:xfrm>
          <a:prstGeom prst="rect">
            <a:avLst/>
          </a:prstGeom>
          <a:solidFill>
            <a:schemeClr val="bg1"/>
          </a:solidFill>
          <a:ln w="38100">
            <a:gradFill flip="none" rotWithShape="1">
              <a:gsLst>
                <a:gs pos="0">
                  <a:srgbClr val="C00000"/>
                </a:gs>
                <a:gs pos="49000">
                  <a:schemeClr val="accent1">
                    <a:lumMod val="50000"/>
                  </a:schemeClr>
                </a:gs>
                <a:gs pos="100000">
                  <a:srgbClr val="1F4E79"/>
                </a:gs>
              </a:gsLst>
              <a:lin ang="18900000" scaled="1"/>
              <a:tileRect/>
            </a:gradFill>
            <a:headEnd/>
            <a:tailEnd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45676" tIns="22838" rIns="45676" bIns="22838" anchor="ctr" anchorCtr="0"/>
          <a:lstStyle/>
          <a:p>
            <a:pPr algn="ctr"/>
            <a:r>
              <a:rPr lang="hi-IN" altLang="ru-RU" sz="1100" b="1" dirty="0">
                <a:solidFill>
                  <a:srgbClr val="01194F"/>
                </a:solidFill>
              </a:rPr>
              <a:t>Петрозаводское Общество сознания Кришны (вайшнавы)</a:t>
            </a:r>
            <a:endParaRPr lang="en-US" altLang="ru-RU" sz="1100" b="1" dirty="0">
              <a:solidFill>
                <a:srgbClr val="01194F"/>
              </a:solidFill>
            </a:endParaRPr>
          </a:p>
          <a:p>
            <a:pPr algn="ctr"/>
            <a:r>
              <a:rPr lang="hi-IN" altLang="ru-RU" sz="1100" b="1" dirty="0">
                <a:solidFill>
                  <a:srgbClr val="01194F"/>
                </a:solidFill>
              </a:rPr>
              <a:t>1 </a:t>
            </a: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7370631" y="3606008"/>
            <a:ext cx="1255214" cy="39449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8100"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45676" tIns="22838" rIns="45676" bIns="22838" anchor="ctr" anchorCtr="0"/>
          <a:lstStyle/>
          <a:p>
            <a:pPr algn="ctr"/>
            <a:r>
              <a:rPr lang="hi-IN" altLang="ru-RU" sz="1200" b="1" dirty="0">
                <a:solidFill>
                  <a:prstClr val="white"/>
                </a:solidFill>
              </a:rPr>
              <a:t>ИНДУИЗМ</a:t>
            </a:r>
          </a:p>
        </p:txBody>
      </p:sp>
      <p:sp>
        <p:nvSpPr>
          <p:cNvPr id="41" name="Rectangle 5"/>
          <p:cNvSpPr>
            <a:spLocks noChangeArrowheads="1"/>
          </p:cNvSpPr>
          <p:nvPr/>
        </p:nvSpPr>
        <p:spPr bwMode="auto">
          <a:xfrm>
            <a:off x="3292619" y="5894697"/>
            <a:ext cx="1498024" cy="749013"/>
          </a:xfrm>
          <a:prstGeom prst="rect">
            <a:avLst/>
          </a:prstGeom>
          <a:solidFill>
            <a:schemeClr val="bg1"/>
          </a:solidFill>
          <a:ln w="38100">
            <a:gradFill flip="none" rotWithShape="1">
              <a:gsLst>
                <a:gs pos="0">
                  <a:srgbClr val="C00000"/>
                </a:gs>
                <a:gs pos="49000">
                  <a:schemeClr val="accent1">
                    <a:lumMod val="50000"/>
                  </a:schemeClr>
                </a:gs>
                <a:gs pos="100000">
                  <a:srgbClr val="1F4E79"/>
                </a:gs>
              </a:gsLst>
              <a:lin ang="18900000" scaled="1"/>
              <a:tileRect/>
            </a:gradFill>
            <a:headEnd/>
            <a:tailEnd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45676" tIns="22838" rIns="45676" bIns="22838" anchor="ctr" anchorCtr="0"/>
          <a:lstStyle/>
          <a:p>
            <a:pPr algn="ctr"/>
            <a:r>
              <a:rPr lang="hi-IN" altLang="ru-RU" sz="1100" b="1" dirty="0">
                <a:solidFill>
                  <a:srgbClr val="01194F"/>
                </a:solidFill>
              </a:rPr>
              <a:t>Церковь Евангельских христиан баптистов г.Петрозаводска </a:t>
            </a:r>
            <a:endParaRPr lang="en-US" altLang="ru-RU" sz="1100" b="1" dirty="0">
              <a:solidFill>
                <a:srgbClr val="01194F"/>
              </a:solidFill>
            </a:endParaRPr>
          </a:p>
          <a:p>
            <a:pPr algn="ctr"/>
            <a:r>
              <a:rPr lang="hi-IN" altLang="ru-RU" sz="1100" b="1" dirty="0">
                <a:solidFill>
                  <a:srgbClr val="01194F"/>
                </a:solidFill>
              </a:rPr>
              <a:t>1</a:t>
            </a:r>
          </a:p>
        </p:txBody>
      </p:sp>
      <p:sp>
        <p:nvSpPr>
          <p:cNvPr id="42" name="Rectangle 4"/>
          <p:cNvSpPr>
            <a:spLocks noChangeArrowheads="1"/>
          </p:cNvSpPr>
          <p:nvPr/>
        </p:nvSpPr>
        <p:spPr bwMode="auto">
          <a:xfrm>
            <a:off x="4857389" y="1142984"/>
            <a:ext cx="1060547" cy="91737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8100"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45676" tIns="22838" rIns="45676" bIns="22838" anchor="ctr" anchorCtr="0"/>
          <a:lstStyle/>
          <a:p>
            <a:pPr algn="ctr"/>
            <a:r>
              <a:rPr lang="hi-IN" altLang="ru-RU" sz="1100" b="1" dirty="0">
                <a:solidFill>
                  <a:prstClr val="white"/>
                </a:solidFill>
              </a:rPr>
              <a:t>Религиозные движения на протестантской почве</a:t>
            </a:r>
          </a:p>
        </p:txBody>
      </p:sp>
      <p:sp>
        <p:nvSpPr>
          <p:cNvPr id="43" name="Line 3"/>
          <p:cNvSpPr>
            <a:spLocks noChangeShapeType="1"/>
          </p:cNvSpPr>
          <p:nvPr/>
        </p:nvSpPr>
        <p:spPr bwMode="auto">
          <a:xfrm>
            <a:off x="5377197" y="2090694"/>
            <a:ext cx="10466" cy="266736"/>
          </a:xfrm>
          <a:prstGeom prst="line">
            <a:avLst/>
          </a:prstGeom>
          <a:noFill/>
          <a:ln w="57240">
            <a:solidFill>
              <a:srgbClr val="001D58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357290" y="71414"/>
            <a:ext cx="6572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rgbClr val="1848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Вебинар</a:t>
            </a:r>
            <a:r>
              <a:rPr lang="ru-RU" b="1" dirty="0">
                <a:solidFill>
                  <a:srgbClr val="1848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«Мудрость воспитания сердцем»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Социокультурная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грамотность родителей</a:t>
            </a: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7" y="71415"/>
            <a:ext cx="529029" cy="78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1" y="116632"/>
            <a:ext cx="936104" cy="667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Line 36"/>
          <p:cNvSpPr>
            <a:spLocks noChangeShapeType="1"/>
          </p:cNvSpPr>
          <p:nvPr/>
        </p:nvSpPr>
        <p:spPr bwMode="auto">
          <a:xfrm>
            <a:off x="8001024" y="3929066"/>
            <a:ext cx="4186" cy="393118"/>
          </a:xfrm>
          <a:prstGeom prst="line">
            <a:avLst/>
          </a:prstGeom>
          <a:noFill/>
          <a:ln w="57240">
            <a:solidFill>
              <a:srgbClr val="001D58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2" name="Группа 48"/>
          <p:cNvGrpSpPr/>
          <p:nvPr/>
        </p:nvGrpSpPr>
        <p:grpSpPr>
          <a:xfrm>
            <a:off x="827584" y="116632"/>
            <a:ext cx="713810" cy="864096"/>
            <a:chOff x="547689" y="-21432"/>
            <a:chExt cx="1556168" cy="2174287"/>
          </a:xfrm>
        </p:grpSpPr>
        <p:sp>
          <p:nvSpPr>
            <p:cNvPr id="50" name="Пятиугольник 49"/>
            <p:cNvSpPr/>
            <p:nvPr/>
          </p:nvSpPr>
          <p:spPr>
            <a:xfrm rot="5400000">
              <a:off x="314690" y="398776"/>
              <a:ext cx="2039009" cy="1241457"/>
            </a:xfrm>
            <a:prstGeom prst="homePlate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>
                <a:solidFill>
                  <a:prstClr val="white"/>
                </a:solidFill>
              </a:endParaRPr>
            </a:p>
          </p:txBody>
        </p: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769" y="218170"/>
              <a:ext cx="758731" cy="106891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55886">
              <a:off x="1588508" y="1544150"/>
              <a:ext cx="478930" cy="165783"/>
            </a:xfrm>
            <a:prstGeom prst="rect">
              <a:avLst/>
            </a:prstGeom>
          </p:spPr>
        </p:pic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55886">
              <a:off x="1280227" y="1843852"/>
              <a:ext cx="478930" cy="165783"/>
            </a:xfrm>
            <a:prstGeom prst="rect">
              <a:avLst/>
            </a:prstGeom>
          </p:spPr>
        </p:pic>
        <p:grpSp>
          <p:nvGrpSpPr>
            <p:cNvPr id="23" name="Группа 32"/>
            <p:cNvGrpSpPr/>
            <p:nvPr/>
          </p:nvGrpSpPr>
          <p:grpSpPr>
            <a:xfrm rot="5400000">
              <a:off x="585033" y="1526507"/>
              <a:ext cx="787211" cy="465485"/>
              <a:chOff x="1432627" y="1696550"/>
              <a:chExt cx="787211" cy="465485"/>
            </a:xfrm>
          </p:grpSpPr>
          <p:pic>
            <p:nvPicPr>
              <p:cNvPr id="63" name="Рисунок 6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155886">
                <a:off x="1740908" y="1696550"/>
                <a:ext cx="478930" cy="165783"/>
              </a:xfrm>
              <a:prstGeom prst="rect">
                <a:avLst/>
              </a:prstGeom>
            </p:spPr>
          </p:pic>
          <p:pic>
            <p:nvPicPr>
              <p:cNvPr id="64" name="Рисунок 6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155886">
                <a:off x="1432627" y="1996252"/>
                <a:ext cx="478930" cy="165783"/>
              </a:xfrm>
              <a:prstGeom prst="rect">
                <a:avLst/>
              </a:prstGeom>
            </p:spPr>
          </p:pic>
        </p:grpSp>
        <p:grpSp>
          <p:nvGrpSpPr>
            <p:cNvPr id="44" name="Группа 33"/>
            <p:cNvGrpSpPr/>
            <p:nvPr/>
          </p:nvGrpSpPr>
          <p:grpSpPr>
            <a:xfrm>
              <a:off x="547689" y="-21431"/>
              <a:ext cx="199868" cy="1455913"/>
              <a:chOff x="576265" y="58005"/>
              <a:chExt cx="171291" cy="1376476"/>
            </a:xfrm>
          </p:grpSpPr>
          <p:pic>
            <p:nvPicPr>
              <p:cNvPr id="60" name="Рисунок 5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2" y="1101418"/>
                <a:ext cx="494836" cy="171289"/>
              </a:xfrm>
              <a:prstGeom prst="rect">
                <a:avLst/>
              </a:prstGeom>
            </p:spPr>
          </p:pic>
          <p:pic>
            <p:nvPicPr>
              <p:cNvPr id="61" name="Рисунок 6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4" y="663929"/>
                <a:ext cx="494836" cy="171289"/>
              </a:xfrm>
              <a:prstGeom prst="rect">
                <a:avLst/>
              </a:prstGeom>
            </p:spPr>
          </p:pic>
          <p:pic>
            <p:nvPicPr>
              <p:cNvPr id="62" name="Рисунок 61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3" y="219778"/>
                <a:ext cx="494836" cy="171289"/>
              </a:xfrm>
              <a:prstGeom prst="rect">
                <a:avLst/>
              </a:prstGeom>
            </p:spPr>
          </p:pic>
        </p:grpSp>
        <p:grpSp>
          <p:nvGrpSpPr>
            <p:cNvPr id="49" name="Группа 34"/>
            <p:cNvGrpSpPr/>
            <p:nvPr/>
          </p:nvGrpSpPr>
          <p:grpSpPr>
            <a:xfrm flipH="1">
              <a:off x="1908748" y="-21432"/>
              <a:ext cx="195109" cy="1477346"/>
              <a:chOff x="576265" y="58005"/>
              <a:chExt cx="171291" cy="1376476"/>
            </a:xfrm>
          </p:grpSpPr>
          <p:pic>
            <p:nvPicPr>
              <p:cNvPr id="57" name="Рисунок 56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2" y="1101418"/>
                <a:ext cx="494836" cy="171289"/>
              </a:xfrm>
              <a:prstGeom prst="rect">
                <a:avLst/>
              </a:prstGeom>
            </p:spPr>
          </p:pic>
          <p:pic>
            <p:nvPicPr>
              <p:cNvPr id="58" name="Рисунок 57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4" y="663929"/>
                <a:ext cx="494836" cy="171289"/>
              </a:xfrm>
              <a:prstGeom prst="rect">
                <a:avLst/>
              </a:prstGeom>
            </p:spPr>
          </p:pic>
          <p:pic>
            <p:nvPicPr>
              <p:cNvPr id="59" name="Рисунок 58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3" y="219778"/>
                <a:ext cx="494836" cy="171289"/>
              </a:xfrm>
              <a:prstGeom prst="rect">
                <a:avLst/>
              </a:prstGeom>
            </p:spPr>
          </p:pic>
        </p:grpSp>
      </p:grpSp>
      <p:pic>
        <p:nvPicPr>
          <p:cNvPr id="65" name="Рисунок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028384" y="44624"/>
            <a:ext cx="809401" cy="778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802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FBF0283-6553-4139-804E-820CE49B2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28600"/>
            <a:ext cx="8712968" cy="1462089"/>
          </a:xfrm>
        </p:spPr>
        <p:txBody>
          <a:bodyPr>
            <a:normAutofit fontScale="90000"/>
          </a:bodyPr>
          <a:lstStyle/>
          <a:p>
            <a:pPr lvl="0" algn="ctr" defTabSz="914400">
              <a:lnSpc>
                <a:spcPct val="100000"/>
              </a:lnSpc>
              <a:spcBef>
                <a:spcPts val="0"/>
              </a:spcBef>
            </a:pPr>
            <a:r>
              <a:rPr lang="ru-RU" sz="2400" b="1" dirty="0">
                <a:solidFill>
                  <a:srgbClr val="97282A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2400" b="1" dirty="0">
                <a:solidFill>
                  <a:srgbClr val="97282A"/>
                </a:solidFill>
                <a:latin typeface="Calibri"/>
                <a:ea typeface="+mn-ea"/>
                <a:cs typeface="+mn-cs"/>
              </a:rPr>
            </a:br>
            <a:r>
              <a:rPr lang="ru-RU" sz="1800" b="1" dirty="0">
                <a:solidFill>
                  <a:srgbClr val="1848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Вебинар «Мудрость воспитания сердцем»</a:t>
            </a:r>
            <a:r>
              <a:rPr lang="ru-RU" sz="1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ru-RU" sz="1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Социокультурная  грамотность родителей</a:t>
            </a:r>
            <a:r>
              <a:rPr lang="ru-RU" sz="2400" b="1" dirty="0">
                <a:solidFill>
                  <a:srgbClr val="97282A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2400" b="1" dirty="0">
                <a:solidFill>
                  <a:srgbClr val="97282A"/>
                </a:solidFill>
                <a:latin typeface="Calibri"/>
                <a:ea typeface="+mn-ea"/>
                <a:cs typeface="+mn-cs"/>
              </a:rPr>
            </a:br>
            <a:r>
              <a:rPr lang="ru-RU" sz="2400" b="1" dirty="0">
                <a:solidFill>
                  <a:srgbClr val="97282A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2400" b="1" dirty="0">
                <a:solidFill>
                  <a:srgbClr val="97282A"/>
                </a:solidFill>
                <a:latin typeface="Calibri"/>
                <a:ea typeface="+mn-ea"/>
                <a:cs typeface="+mn-cs"/>
              </a:rPr>
            </a:br>
            <a:r>
              <a:rPr lang="ru-RU" sz="2400" b="1" dirty="0">
                <a:solidFill>
                  <a:srgbClr val="97282A"/>
                </a:solidFill>
                <a:latin typeface="Calibri"/>
                <a:ea typeface="+mn-ea"/>
                <a:cs typeface="+mn-cs"/>
              </a:rPr>
              <a:t>Социально-культурная адаптация мигрантов</a:t>
            </a:r>
            <a:r>
              <a:rPr lang="ru-RU" sz="1400" b="1" dirty="0">
                <a:solidFill>
                  <a:srgbClr val="97282A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1400" b="1" dirty="0">
                <a:solidFill>
                  <a:srgbClr val="97282A"/>
                </a:solidFill>
                <a:latin typeface="Calibri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6" name="Picture 3" descr="C:\Users\User\Desktop\Рисунок4.png">
            <a:extLst>
              <a:ext uri="{FF2B5EF4-FFF2-40B4-BE49-F238E27FC236}">
                <a16:creationId xmlns:a16="http://schemas.microsoft.com/office/drawing/2014/main" xmlns="" id="{8747778C-7F86-4F3A-AD0C-1CD016727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1963"/>
            <a:ext cx="2806159" cy="427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6">
            <a:extLst>
              <a:ext uri="{FF2B5EF4-FFF2-40B4-BE49-F238E27FC236}">
                <a16:creationId xmlns:a16="http://schemas.microsoft.com/office/drawing/2014/main" xmlns="" id="{C4051354-489F-4D8E-9000-08CA41DB0FC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23528" y="6093296"/>
            <a:ext cx="2806159" cy="536104"/>
          </a:xfrm>
          <a:prstGeom prst="roundRect">
            <a:avLst>
              <a:gd name="adj" fmla="val 16667"/>
            </a:avLst>
          </a:prstGeom>
          <a:solidFill>
            <a:srgbClr val="86283E"/>
          </a:solidFill>
          <a:ln w="38100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/>
          <a:lstStyle/>
          <a:p>
            <a:pPr marL="0" indent="0" algn="ctr">
              <a:buNone/>
            </a:pPr>
            <a:r>
              <a:rPr lang="ru-RU" altLang="ru-RU" sz="1600" b="1" dirty="0">
                <a:solidFill>
                  <a:schemeClr val="bg1"/>
                </a:solidFill>
                <a:effectLst>
                  <a:glow rad="76200">
                    <a:schemeClr val="tx1">
                      <a:alpha val="9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2018 год: Пряжа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B544E388-6D63-414D-A8C2-840D5E410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63" y="97919"/>
            <a:ext cx="529029" cy="78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Группа 48">
            <a:extLst>
              <a:ext uri="{FF2B5EF4-FFF2-40B4-BE49-F238E27FC236}">
                <a16:creationId xmlns:a16="http://schemas.microsoft.com/office/drawing/2014/main" xmlns="" id="{8C4206EF-46B2-4F4B-B30B-34E9859266F8}"/>
              </a:ext>
            </a:extLst>
          </p:cNvPr>
          <p:cNvGrpSpPr/>
          <p:nvPr/>
        </p:nvGrpSpPr>
        <p:grpSpPr>
          <a:xfrm>
            <a:off x="827584" y="116632"/>
            <a:ext cx="713810" cy="864096"/>
            <a:chOff x="547689" y="-21432"/>
            <a:chExt cx="1556168" cy="2174287"/>
          </a:xfrm>
        </p:grpSpPr>
        <p:sp>
          <p:nvSpPr>
            <p:cNvPr id="10" name="Пятиугольник 49">
              <a:extLst>
                <a:ext uri="{FF2B5EF4-FFF2-40B4-BE49-F238E27FC236}">
                  <a16:creationId xmlns:a16="http://schemas.microsoft.com/office/drawing/2014/main" xmlns="" id="{01ABA8D1-539E-437C-B29A-25388186C92E}"/>
                </a:ext>
              </a:extLst>
            </p:cNvPr>
            <p:cNvSpPr/>
            <p:nvPr/>
          </p:nvSpPr>
          <p:spPr>
            <a:xfrm rot="5400000">
              <a:off x="314690" y="398776"/>
              <a:ext cx="2039009" cy="1241457"/>
            </a:xfrm>
            <a:prstGeom prst="homePlate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>
                <a:solidFill>
                  <a:prstClr val="white"/>
                </a:solidFill>
              </a:endParaRP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3F6D9247-00FC-4AC3-9842-30B66D60E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769" y="218170"/>
              <a:ext cx="758731" cy="106891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0609EEE4-F4E5-4636-8A06-65EBF920B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55886">
              <a:off x="1588508" y="1544150"/>
              <a:ext cx="478930" cy="165783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xmlns="" id="{7D2C401A-C400-4FD1-9FD3-63EC7DF84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55886">
              <a:off x="1280227" y="1843852"/>
              <a:ext cx="478930" cy="165783"/>
            </a:xfrm>
            <a:prstGeom prst="rect">
              <a:avLst/>
            </a:prstGeom>
          </p:spPr>
        </p:pic>
        <p:grpSp>
          <p:nvGrpSpPr>
            <p:cNvPr id="14" name="Группа 32">
              <a:extLst>
                <a:ext uri="{FF2B5EF4-FFF2-40B4-BE49-F238E27FC236}">
                  <a16:creationId xmlns:a16="http://schemas.microsoft.com/office/drawing/2014/main" xmlns="" id="{43F2078A-249B-4123-903A-225FB63A37D3}"/>
                </a:ext>
              </a:extLst>
            </p:cNvPr>
            <p:cNvGrpSpPr/>
            <p:nvPr/>
          </p:nvGrpSpPr>
          <p:grpSpPr>
            <a:xfrm rot="5400000">
              <a:off x="585033" y="1526507"/>
              <a:ext cx="787211" cy="465485"/>
              <a:chOff x="1432627" y="1696550"/>
              <a:chExt cx="787211" cy="465485"/>
            </a:xfrm>
          </p:grpSpPr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xmlns="" id="{9B9DD760-3357-49B4-A6EB-89B5401ECF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155886">
                <a:off x="1740908" y="1696550"/>
                <a:ext cx="478930" cy="165783"/>
              </a:xfrm>
              <a:prstGeom prst="rect">
                <a:avLst/>
              </a:prstGeom>
            </p:spPr>
          </p:pic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xmlns="" id="{8422A938-88E1-4B14-98D1-05384422BD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155886">
                <a:off x="1432627" y="1996252"/>
                <a:ext cx="478930" cy="165783"/>
              </a:xfrm>
              <a:prstGeom prst="rect">
                <a:avLst/>
              </a:prstGeom>
            </p:spPr>
          </p:pic>
        </p:grpSp>
        <p:grpSp>
          <p:nvGrpSpPr>
            <p:cNvPr id="15" name="Группа 33">
              <a:extLst>
                <a:ext uri="{FF2B5EF4-FFF2-40B4-BE49-F238E27FC236}">
                  <a16:creationId xmlns:a16="http://schemas.microsoft.com/office/drawing/2014/main" xmlns="" id="{2DD096D2-C990-477A-A3FD-BFDA55ED146A}"/>
                </a:ext>
              </a:extLst>
            </p:cNvPr>
            <p:cNvGrpSpPr/>
            <p:nvPr/>
          </p:nvGrpSpPr>
          <p:grpSpPr>
            <a:xfrm>
              <a:off x="547689" y="-21431"/>
              <a:ext cx="199868" cy="1455913"/>
              <a:chOff x="576265" y="58005"/>
              <a:chExt cx="171291" cy="1376476"/>
            </a:xfrm>
          </p:grpSpPr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xmlns="" id="{B28C6BC3-F77E-42B2-84E2-A5D05C80EE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2" y="1101418"/>
                <a:ext cx="494836" cy="171289"/>
              </a:xfrm>
              <a:prstGeom prst="rect">
                <a:avLst/>
              </a:prstGeom>
            </p:spPr>
          </p:pic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xmlns="" id="{99E62C11-F72D-4690-B561-0F11645DAB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4" y="663929"/>
                <a:ext cx="494836" cy="171289"/>
              </a:xfrm>
              <a:prstGeom prst="rect">
                <a:avLst/>
              </a:prstGeom>
            </p:spPr>
          </p:pic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xmlns="" id="{14699737-1979-43B9-8E0F-AB0C614EA8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3" y="219778"/>
                <a:ext cx="494836" cy="171289"/>
              </a:xfrm>
              <a:prstGeom prst="rect">
                <a:avLst/>
              </a:prstGeom>
            </p:spPr>
          </p:pic>
        </p:grpSp>
        <p:grpSp>
          <p:nvGrpSpPr>
            <p:cNvPr id="16" name="Группа 34">
              <a:extLst>
                <a:ext uri="{FF2B5EF4-FFF2-40B4-BE49-F238E27FC236}">
                  <a16:creationId xmlns:a16="http://schemas.microsoft.com/office/drawing/2014/main" xmlns="" id="{7869F721-AFFF-4E7A-A1FF-997C0640BE3B}"/>
                </a:ext>
              </a:extLst>
            </p:cNvPr>
            <p:cNvGrpSpPr/>
            <p:nvPr/>
          </p:nvGrpSpPr>
          <p:grpSpPr>
            <a:xfrm flipH="1">
              <a:off x="1908748" y="-21432"/>
              <a:ext cx="195109" cy="1477346"/>
              <a:chOff x="576265" y="58005"/>
              <a:chExt cx="171291" cy="1376476"/>
            </a:xfrm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xmlns="" id="{4A1A7449-9455-4106-9302-2639195BC7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2" y="1101418"/>
                <a:ext cx="494836" cy="171289"/>
              </a:xfrm>
              <a:prstGeom prst="rect">
                <a:avLst/>
              </a:prstGeom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xmlns="" id="{E36300E5-6BAE-4470-A4F4-9EEC66B9B1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4" y="663929"/>
                <a:ext cx="494836" cy="171289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xmlns="" id="{11B044FB-45CB-4CF6-8638-EC6F957AC1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3" y="219778"/>
                <a:ext cx="494836" cy="171289"/>
              </a:xfrm>
              <a:prstGeom prst="rect">
                <a:avLst/>
              </a:prstGeom>
            </p:spPr>
          </p:pic>
        </p:grpSp>
      </p:grpSp>
      <p:pic>
        <p:nvPicPr>
          <p:cNvPr id="25" name="Picture 5">
            <a:extLst>
              <a:ext uri="{FF2B5EF4-FFF2-40B4-BE49-F238E27FC236}">
                <a16:creationId xmlns:a16="http://schemas.microsoft.com/office/drawing/2014/main" xmlns="" id="{5225BB89-3826-47A3-B06D-19B7E48CE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1" y="116632"/>
            <a:ext cx="936104" cy="667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6">
            <a:extLst>
              <a:ext uri="{FF2B5EF4-FFF2-40B4-BE49-F238E27FC236}">
                <a16:creationId xmlns:a16="http://schemas.microsoft.com/office/drawing/2014/main" xmlns="" id="{1D695C59-04C8-425D-81D9-FF2A180AB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221482" y="139234"/>
            <a:ext cx="692634" cy="66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Скругленный прямоугольник 30">
            <a:extLst>
              <a:ext uri="{FF2B5EF4-FFF2-40B4-BE49-F238E27FC236}">
                <a16:creationId xmlns:a16="http://schemas.microsoft.com/office/drawing/2014/main" xmlns="" id="{D63E407F-180F-4AD4-B5CD-81F67BF5BBF1}"/>
              </a:ext>
            </a:extLst>
          </p:cNvPr>
          <p:cNvSpPr/>
          <p:nvPr/>
        </p:nvSpPr>
        <p:spPr>
          <a:xfrm>
            <a:off x="3347336" y="2581163"/>
            <a:ext cx="2431951" cy="415789"/>
          </a:xfrm>
          <a:prstGeom prst="roundRect">
            <a:avLst/>
          </a:prstGeom>
          <a:solidFill>
            <a:srgbClr val="244576"/>
          </a:solidFill>
          <a:ln w="38100">
            <a:noFill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r>
              <a:rPr lang="ru-RU" sz="2000" b="1" dirty="0">
                <a:solidFill>
                  <a:srgbClr val="F1ECE7"/>
                </a:solidFill>
                <a:effectLst>
                  <a:glow rad="76200">
                    <a:schemeClr val="tx1">
                      <a:alpha val="40000"/>
                    </a:schemeClr>
                  </a:glow>
                  <a:outerShdw blurRad="50800" dist="38100" dir="8100000" algn="tr" rotWithShape="0">
                    <a:prstClr val="black"/>
                  </a:outerShdw>
                </a:effectLst>
              </a:rPr>
              <a:t>Кондопога</a:t>
            </a:r>
            <a:endParaRPr lang="ru-RU" sz="2400" b="1" dirty="0">
              <a:solidFill>
                <a:srgbClr val="F4F0EC"/>
              </a:solidFill>
              <a:effectLst>
                <a:glow rad="76200">
                  <a:schemeClr val="tx1">
                    <a:alpha val="40000"/>
                  </a:schemeClr>
                </a:glow>
                <a:outerShdw blurRad="50800" dist="38100" dir="8100000" algn="tr" rotWithShape="0">
                  <a:prstClr val="black"/>
                </a:outerShdw>
              </a:effectLst>
            </a:endParaRPr>
          </a:p>
        </p:txBody>
      </p:sp>
      <p:sp>
        <p:nvSpPr>
          <p:cNvPr id="28" name="Скругленный прямоугольник 31">
            <a:extLst>
              <a:ext uri="{FF2B5EF4-FFF2-40B4-BE49-F238E27FC236}">
                <a16:creationId xmlns:a16="http://schemas.microsoft.com/office/drawing/2014/main" xmlns="" id="{1AA4E2BD-2E16-4350-8B60-4C602609B78F}"/>
              </a:ext>
            </a:extLst>
          </p:cNvPr>
          <p:cNvSpPr/>
          <p:nvPr/>
        </p:nvSpPr>
        <p:spPr>
          <a:xfrm>
            <a:off x="3347336" y="3445259"/>
            <a:ext cx="2431951" cy="415789"/>
          </a:xfrm>
          <a:prstGeom prst="roundRect">
            <a:avLst/>
          </a:prstGeom>
          <a:solidFill>
            <a:srgbClr val="244576"/>
          </a:solidFill>
          <a:ln w="38100">
            <a:noFill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r>
              <a:rPr lang="ru-RU" sz="2000" b="1" dirty="0">
                <a:solidFill>
                  <a:srgbClr val="F1ECE7"/>
                </a:solidFill>
                <a:effectLst>
                  <a:glow rad="76200">
                    <a:schemeClr val="tx1">
                      <a:alpha val="40000"/>
                    </a:schemeClr>
                  </a:glow>
                  <a:outerShdw blurRad="50800" dist="38100" dir="8100000" algn="tr" rotWithShape="0">
                    <a:prstClr val="black"/>
                  </a:outerShdw>
                </a:effectLst>
              </a:rPr>
              <a:t>Сортавала</a:t>
            </a:r>
            <a:endParaRPr lang="ru-RU" sz="2400" b="1" dirty="0">
              <a:solidFill>
                <a:srgbClr val="F4F0EC"/>
              </a:solidFill>
              <a:effectLst>
                <a:glow rad="76200">
                  <a:schemeClr val="tx1">
                    <a:alpha val="40000"/>
                  </a:schemeClr>
                </a:glow>
                <a:outerShdw blurRad="50800" dist="38100" dir="8100000" algn="tr" rotWithShape="0">
                  <a:prstClr val="black"/>
                </a:outerShdw>
              </a:effectLst>
            </a:endParaRPr>
          </a:p>
        </p:txBody>
      </p:sp>
      <p:sp>
        <p:nvSpPr>
          <p:cNvPr id="29" name="Скругленный прямоугольник 32">
            <a:extLst>
              <a:ext uri="{FF2B5EF4-FFF2-40B4-BE49-F238E27FC236}">
                <a16:creationId xmlns:a16="http://schemas.microsoft.com/office/drawing/2014/main" xmlns="" id="{42080AF0-F366-48BC-8E93-84A8BF123FB3}"/>
              </a:ext>
            </a:extLst>
          </p:cNvPr>
          <p:cNvSpPr/>
          <p:nvPr/>
        </p:nvSpPr>
        <p:spPr>
          <a:xfrm>
            <a:off x="3347336" y="4381363"/>
            <a:ext cx="2431951" cy="415789"/>
          </a:xfrm>
          <a:prstGeom prst="roundRect">
            <a:avLst/>
          </a:prstGeom>
          <a:solidFill>
            <a:srgbClr val="244576"/>
          </a:solidFill>
          <a:ln w="38100">
            <a:noFill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r>
              <a:rPr lang="ru-RU" sz="2000" b="1" dirty="0">
                <a:solidFill>
                  <a:srgbClr val="F1ECE7"/>
                </a:solidFill>
                <a:effectLst>
                  <a:glow rad="76200">
                    <a:schemeClr val="tx1">
                      <a:alpha val="40000"/>
                    </a:schemeClr>
                  </a:glow>
                  <a:outerShdw blurRad="50800" dist="38100" dir="8100000" algn="tr" rotWithShape="0">
                    <a:prstClr val="black"/>
                  </a:outerShdw>
                </a:effectLst>
              </a:rPr>
              <a:t>Олонец</a:t>
            </a:r>
            <a:endParaRPr lang="ru-RU" sz="2400" b="1" dirty="0">
              <a:solidFill>
                <a:srgbClr val="F4F0EC"/>
              </a:solidFill>
              <a:effectLst>
                <a:glow rad="76200">
                  <a:schemeClr val="tx1">
                    <a:alpha val="40000"/>
                  </a:schemeClr>
                </a:glow>
                <a:outerShdw blurRad="50800" dist="38100" dir="8100000" algn="tr" rotWithShape="0">
                  <a:prstClr val="black"/>
                </a:outerShdw>
              </a:effectLst>
            </a:endParaRPr>
          </a:p>
        </p:txBody>
      </p:sp>
      <p:sp>
        <p:nvSpPr>
          <p:cNvPr id="30" name="Скругленный прямоугольник 33">
            <a:extLst>
              <a:ext uri="{FF2B5EF4-FFF2-40B4-BE49-F238E27FC236}">
                <a16:creationId xmlns:a16="http://schemas.microsoft.com/office/drawing/2014/main" xmlns="" id="{0A5EFBA8-26A6-4653-A2C6-F4D299618EC8}"/>
              </a:ext>
            </a:extLst>
          </p:cNvPr>
          <p:cNvSpPr/>
          <p:nvPr/>
        </p:nvSpPr>
        <p:spPr>
          <a:xfrm>
            <a:off x="3347336" y="5229200"/>
            <a:ext cx="2431951" cy="417895"/>
          </a:xfrm>
          <a:prstGeom prst="roundRect">
            <a:avLst/>
          </a:prstGeom>
          <a:solidFill>
            <a:srgbClr val="244576"/>
          </a:solidFill>
          <a:ln w="38100">
            <a:noFill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r>
              <a:rPr lang="ru-RU" sz="2000" b="1" dirty="0">
                <a:solidFill>
                  <a:srgbClr val="F1ECE7"/>
                </a:solidFill>
                <a:effectLst>
                  <a:glow rad="76200">
                    <a:schemeClr val="tx1">
                      <a:alpha val="40000"/>
                    </a:schemeClr>
                  </a:glow>
                  <a:outerShdw blurRad="50800" dist="38100" dir="8100000" algn="tr" rotWithShape="0">
                    <a:prstClr val="black"/>
                  </a:outerShdw>
                </a:effectLst>
              </a:rPr>
              <a:t>Костомукша</a:t>
            </a:r>
            <a:endParaRPr lang="ru-RU" sz="2400" b="1" dirty="0">
              <a:solidFill>
                <a:srgbClr val="F4F0EC"/>
              </a:solidFill>
              <a:effectLst>
                <a:glow rad="76200">
                  <a:schemeClr val="tx1">
                    <a:alpha val="40000"/>
                  </a:schemeClr>
                </a:glow>
                <a:outerShdw blurRad="50800" dist="38100" dir="8100000" algn="tr" rotWithShape="0">
                  <a:prstClr val="black"/>
                </a:outerShdw>
              </a:effectLst>
            </a:endParaRPr>
          </a:p>
        </p:txBody>
      </p:sp>
      <p:sp>
        <p:nvSpPr>
          <p:cNvPr id="31" name="Скругленный прямоугольник 34">
            <a:extLst>
              <a:ext uri="{FF2B5EF4-FFF2-40B4-BE49-F238E27FC236}">
                <a16:creationId xmlns:a16="http://schemas.microsoft.com/office/drawing/2014/main" xmlns="" id="{90C08A0B-2BA6-4F1D-8BF5-29EC702330F0}"/>
              </a:ext>
            </a:extLst>
          </p:cNvPr>
          <p:cNvSpPr/>
          <p:nvPr/>
        </p:nvSpPr>
        <p:spPr>
          <a:xfrm>
            <a:off x="3356024" y="6093296"/>
            <a:ext cx="2431951" cy="448348"/>
          </a:xfrm>
          <a:prstGeom prst="roundRect">
            <a:avLst/>
          </a:prstGeom>
          <a:solidFill>
            <a:srgbClr val="244576"/>
          </a:solidFill>
          <a:ln w="38100">
            <a:noFill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r>
              <a:rPr lang="ru-RU" sz="2000" b="1" dirty="0">
                <a:solidFill>
                  <a:srgbClr val="F1ECE7"/>
                </a:solidFill>
                <a:effectLst>
                  <a:glow rad="76200">
                    <a:schemeClr val="tx1">
                      <a:alpha val="40000"/>
                    </a:schemeClr>
                  </a:glow>
                  <a:outerShdw blurRad="50800" dist="38100" dir="8100000" algn="tr" rotWithShape="0">
                    <a:prstClr val="black"/>
                  </a:outerShdw>
                </a:effectLst>
              </a:rPr>
              <a:t>Пудож</a:t>
            </a:r>
            <a:endParaRPr lang="ru-RU" sz="2400" b="1" dirty="0">
              <a:solidFill>
                <a:srgbClr val="F4F0EC"/>
              </a:solidFill>
              <a:effectLst>
                <a:glow rad="76200">
                  <a:schemeClr val="tx1">
                    <a:alpha val="40000"/>
                  </a:schemeClr>
                </a:glow>
                <a:outerShdw blurRad="50800" dist="38100" dir="8100000" algn="tr" rotWithShape="0">
                  <a:prstClr val="black"/>
                </a:outerShdw>
              </a:effectLst>
            </a:endParaRPr>
          </a:p>
        </p:txBody>
      </p:sp>
      <p:sp>
        <p:nvSpPr>
          <p:cNvPr id="32" name="Скругленный прямоугольник 35">
            <a:extLst>
              <a:ext uri="{FF2B5EF4-FFF2-40B4-BE49-F238E27FC236}">
                <a16:creationId xmlns:a16="http://schemas.microsoft.com/office/drawing/2014/main" xmlns="" id="{CD70B91C-DA95-49C9-A3FC-04F001D6C147}"/>
              </a:ext>
            </a:extLst>
          </p:cNvPr>
          <p:cNvSpPr/>
          <p:nvPr/>
        </p:nvSpPr>
        <p:spPr>
          <a:xfrm>
            <a:off x="3356024" y="1779601"/>
            <a:ext cx="2431951" cy="388668"/>
          </a:xfrm>
          <a:prstGeom prst="roundRect">
            <a:avLst/>
          </a:prstGeom>
          <a:solidFill>
            <a:srgbClr val="244576"/>
          </a:solidFill>
          <a:ln w="38100">
            <a:noFill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r>
              <a:rPr lang="ru-RU" sz="2000" b="1" dirty="0">
                <a:solidFill>
                  <a:srgbClr val="F1ECE7"/>
                </a:solidFill>
                <a:effectLst>
                  <a:glow rad="76200">
                    <a:schemeClr val="tx1">
                      <a:alpha val="40000"/>
                    </a:schemeClr>
                  </a:glow>
                  <a:outerShdw blurRad="50800" dist="38100" dir="8100000" algn="tr" rotWithShape="0">
                    <a:prstClr val="black"/>
                  </a:outerShdw>
                </a:effectLst>
              </a:rPr>
              <a:t>Петрозаводск</a:t>
            </a:r>
            <a:endParaRPr lang="ru-RU" sz="2400" b="1" dirty="0">
              <a:solidFill>
                <a:srgbClr val="F4F0EC"/>
              </a:solidFill>
              <a:effectLst>
                <a:glow rad="76200">
                  <a:schemeClr val="tx1">
                    <a:alpha val="40000"/>
                  </a:schemeClr>
                </a:glow>
                <a:outerShdw blurRad="50800" dist="38100" dir="8100000" algn="tr" rotWithShape="0">
                  <a:prstClr val="black"/>
                </a:outerShdw>
              </a:effectLst>
            </a:endParaRPr>
          </a:p>
        </p:txBody>
      </p:sp>
      <p:sp>
        <p:nvSpPr>
          <p:cNvPr id="33" name="Скругленный прямоугольник 36">
            <a:extLst>
              <a:ext uri="{FF2B5EF4-FFF2-40B4-BE49-F238E27FC236}">
                <a16:creationId xmlns:a16="http://schemas.microsoft.com/office/drawing/2014/main" xmlns="" id="{6C158F1C-808D-4843-9ACD-81D4E5B9C83E}"/>
              </a:ext>
            </a:extLst>
          </p:cNvPr>
          <p:cNvSpPr/>
          <p:nvPr/>
        </p:nvSpPr>
        <p:spPr>
          <a:xfrm>
            <a:off x="6482165" y="1794140"/>
            <a:ext cx="2431951" cy="415789"/>
          </a:xfrm>
          <a:prstGeom prst="roundRect">
            <a:avLst/>
          </a:prstGeom>
          <a:solidFill>
            <a:srgbClr val="244576"/>
          </a:solidFill>
          <a:ln w="38100">
            <a:noFill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r>
              <a:rPr lang="ru-RU" sz="2000" b="1" dirty="0">
                <a:solidFill>
                  <a:srgbClr val="F1ECE7"/>
                </a:solidFill>
                <a:effectLst>
                  <a:glow rad="76200">
                    <a:schemeClr val="tx1">
                      <a:alpha val="40000"/>
                    </a:schemeClr>
                  </a:glow>
                  <a:outerShdw blurRad="50800" dist="38100" dir="8100000" algn="tr" rotWithShape="0">
                    <a:prstClr val="black"/>
                  </a:outerShdw>
                </a:effectLst>
              </a:rPr>
              <a:t>Сегежа</a:t>
            </a:r>
            <a:endParaRPr lang="ru-RU" sz="2400" b="1" dirty="0">
              <a:solidFill>
                <a:srgbClr val="F4F0EC"/>
              </a:solidFill>
              <a:effectLst>
                <a:glow rad="76200">
                  <a:schemeClr val="tx1">
                    <a:alpha val="40000"/>
                  </a:schemeClr>
                </a:glow>
                <a:outerShdw blurRad="50800" dist="38100" dir="8100000" algn="tr" rotWithShape="0">
                  <a:prstClr val="black"/>
                </a:outerShdw>
              </a:effectLst>
            </a:endParaRPr>
          </a:p>
        </p:txBody>
      </p:sp>
      <p:sp>
        <p:nvSpPr>
          <p:cNvPr id="34" name="Скругленный прямоугольник 37">
            <a:extLst>
              <a:ext uri="{FF2B5EF4-FFF2-40B4-BE49-F238E27FC236}">
                <a16:creationId xmlns:a16="http://schemas.microsoft.com/office/drawing/2014/main" xmlns="" id="{C9EA8210-B3EE-4BF2-A685-9B2E90781222}"/>
              </a:ext>
            </a:extLst>
          </p:cNvPr>
          <p:cNvSpPr/>
          <p:nvPr/>
        </p:nvSpPr>
        <p:spPr>
          <a:xfrm>
            <a:off x="6482165" y="2579057"/>
            <a:ext cx="2431951" cy="417895"/>
          </a:xfrm>
          <a:prstGeom prst="roundRect">
            <a:avLst/>
          </a:prstGeom>
          <a:solidFill>
            <a:srgbClr val="244576"/>
          </a:solidFill>
          <a:ln w="38100">
            <a:noFill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r>
              <a:rPr lang="ru-RU" sz="2000" b="1" dirty="0">
                <a:solidFill>
                  <a:srgbClr val="F1ECE7"/>
                </a:solidFill>
                <a:effectLst>
                  <a:glow rad="76200">
                    <a:schemeClr val="tx1">
                      <a:alpha val="40000"/>
                    </a:schemeClr>
                  </a:glow>
                  <a:outerShdw blurRad="50800" dist="38100" dir="8100000" algn="tr" rotWithShape="0">
                    <a:prstClr val="black"/>
                  </a:outerShdw>
                </a:effectLst>
              </a:rPr>
              <a:t>Беломорск</a:t>
            </a:r>
            <a:endParaRPr lang="ru-RU" sz="2400" b="1" dirty="0">
              <a:solidFill>
                <a:srgbClr val="F4F0EC"/>
              </a:solidFill>
              <a:effectLst>
                <a:glow rad="76200">
                  <a:schemeClr val="tx1">
                    <a:alpha val="40000"/>
                  </a:schemeClr>
                </a:glow>
                <a:outerShdw blurRad="50800" dist="38100" dir="8100000" algn="tr" rotWithShape="0">
                  <a:prstClr val="black"/>
                </a:outerShdw>
              </a:effectLst>
            </a:endParaRPr>
          </a:p>
        </p:txBody>
      </p:sp>
      <p:sp>
        <p:nvSpPr>
          <p:cNvPr id="35" name="Скругленный прямоугольник 38">
            <a:extLst>
              <a:ext uri="{FF2B5EF4-FFF2-40B4-BE49-F238E27FC236}">
                <a16:creationId xmlns:a16="http://schemas.microsoft.com/office/drawing/2014/main" xmlns="" id="{963FA3C1-6251-4F1C-ABA2-7D8508002870}"/>
              </a:ext>
            </a:extLst>
          </p:cNvPr>
          <p:cNvSpPr/>
          <p:nvPr/>
        </p:nvSpPr>
        <p:spPr>
          <a:xfrm>
            <a:off x="6482165" y="3515161"/>
            <a:ext cx="2431951" cy="417895"/>
          </a:xfrm>
          <a:prstGeom prst="roundRect">
            <a:avLst/>
          </a:prstGeom>
          <a:solidFill>
            <a:srgbClr val="244576"/>
          </a:solidFill>
          <a:ln w="38100">
            <a:noFill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r>
              <a:rPr lang="ru-RU" sz="2000" b="1" dirty="0">
                <a:solidFill>
                  <a:srgbClr val="F1ECE7"/>
                </a:solidFill>
                <a:effectLst>
                  <a:glow rad="76200">
                    <a:schemeClr val="tx1">
                      <a:alpha val="40000"/>
                    </a:schemeClr>
                  </a:glow>
                  <a:outerShdw blurRad="50800" dist="38100" dir="8100000" algn="tr" rotWithShape="0">
                    <a:prstClr val="black"/>
                  </a:outerShdw>
                </a:effectLst>
              </a:rPr>
              <a:t>Медвежьегорск </a:t>
            </a:r>
            <a:endParaRPr lang="ru-RU" sz="2400" b="1" dirty="0">
              <a:solidFill>
                <a:srgbClr val="F4F0EC"/>
              </a:solidFill>
              <a:effectLst>
                <a:glow rad="76200">
                  <a:schemeClr val="tx1">
                    <a:alpha val="40000"/>
                  </a:schemeClr>
                </a:glow>
                <a:outerShdw blurRad="50800" dist="38100" dir="8100000" algn="tr" rotWithShape="0">
                  <a:prstClr val="black"/>
                </a:outerShdw>
              </a:effectLst>
            </a:endParaRPr>
          </a:p>
        </p:txBody>
      </p:sp>
      <p:sp>
        <p:nvSpPr>
          <p:cNvPr id="36" name="Скругленный прямоугольник 39">
            <a:extLst>
              <a:ext uri="{FF2B5EF4-FFF2-40B4-BE49-F238E27FC236}">
                <a16:creationId xmlns:a16="http://schemas.microsoft.com/office/drawing/2014/main" xmlns="" id="{13F953D8-BD0F-4F2F-8DBC-87D9109C13F4}"/>
              </a:ext>
            </a:extLst>
          </p:cNvPr>
          <p:cNvSpPr/>
          <p:nvPr/>
        </p:nvSpPr>
        <p:spPr>
          <a:xfrm>
            <a:off x="6482165" y="4437112"/>
            <a:ext cx="2431951" cy="415789"/>
          </a:xfrm>
          <a:prstGeom prst="roundRect">
            <a:avLst/>
          </a:prstGeom>
          <a:solidFill>
            <a:srgbClr val="244576"/>
          </a:solidFill>
          <a:ln w="38100">
            <a:noFill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r>
              <a:rPr lang="ru-RU" sz="2000" b="1" dirty="0">
                <a:solidFill>
                  <a:srgbClr val="F1ECE7"/>
                </a:solidFill>
                <a:effectLst>
                  <a:glow rad="76200">
                    <a:schemeClr val="tx1">
                      <a:alpha val="40000"/>
                    </a:schemeClr>
                  </a:glow>
                  <a:outerShdw blurRad="50800" dist="38100" dir="8100000" algn="tr" rotWithShape="0">
                    <a:prstClr val="black"/>
                  </a:outerShdw>
                </a:effectLst>
              </a:rPr>
              <a:t>Питкяранта</a:t>
            </a:r>
            <a:endParaRPr lang="ru-RU" sz="2400" b="1" dirty="0">
              <a:solidFill>
                <a:srgbClr val="F4F0EC"/>
              </a:solidFill>
              <a:effectLst>
                <a:glow rad="76200">
                  <a:schemeClr val="tx1">
                    <a:alpha val="40000"/>
                  </a:schemeClr>
                </a:glow>
                <a:outerShdw blurRad="50800" dist="38100" dir="8100000" algn="tr" rotWithShape="0">
                  <a:prstClr val="black"/>
                </a:outerShdw>
              </a:effectLst>
            </a:endParaRPr>
          </a:p>
        </p:txBody>
      </p:sp>
      <p:sp>
        <p:nvSpPr>
          <p:cNvPr id="37" name="Скругленный прямоугольник 45">
            <a:extLst>
              <a:ext uri="{FF2B5EF4-FFF2-40B4-BE49-F238E27FC236}">
                <a16:creationId xmlns:a16="http://schemas.microsoft.com/office/drawing/2014/main" xmlns="" id="{305D79AE-61F2-46F9-BB79-B1AFCB20FB55}"/>
              </a:ext>
            </a:extLst>
          </p:cNvPr>
          <p:cNvSpPr/>
          <p:nvPr/>
        </p:nvSpPr>
        <p:spPr>
          <a:xfrm>
            <a:off x="6482165" y="5284907"/>
            <a:ext cx="2431951" cy="415789"/>
          </a:xfrm>
          <a:prstGeom prst="roundRect">
            <a:avLst/>
          </a:prstGeom>
          <a:solidFill>
            <a:srgbClr val="244576"/>
          </a:solidFill>
          <a:ln w="38100">
            <a:noFill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r>
              <a:rPr lang="ru-RU" sz="2000" b="1" dirty="0">
                <a:solidFill>
                  <a:srgbClr val="F1ECE7"/>
                </a:solidFill>
                <a:effectLst>
                  <a:glow rad="76200">
                    <a:schemeClr val="tx1">
                      <a:alpha val="40000"/>
                    </a:schemeClr>
                  </a:glow>
                  <a:outerShdw blurRad="50800" dist="38100" dir="8100000" algn="tr" rotWithShape="0">
                    <a:prstClr val="black"/>
                  </a:outerShdw>
                </a:effectLst>
              </a:rPr>
              <a:t>Суоярви</a:t>
            </a:r>
            <a:endParaRPr lang="ru-RU" sz="2400" b="1" dirty="0">
              <a:solidFill>
                <a:srgbClr val="F4F0EC"/>
              </a:solidFill>
              <a:effectLst>
                <a:glow rad="76200">
                  <a:schemeClr val="tx1">
                    <a:alpha val="40000"/>
                  </a:schemeClr>
                </a:glow>
                <a:outerShdw blurRad="50800" dist="38100" dir="8100000" algn="tr" rotWithShape="0">
                  <a:prstClr val="black"/>
                </a:outerShdw>
              </a:effectLst>
            </a:endParaRPr>
          </a:p>
        </p:txBody>
      </p:sp>
      <p:sp>
        <p:nvSpPr>
          <p:cNvPr id="38" name="Скругленный прямоугольник 50">
            <a:extLst>
              <a:ext uri="{FF2B5EF4-FFF2-40B4-BE49-F238E27FC236}">
                <a16:creationId xmlns:a16="http://schemas.microsoft.com/office/drawing/2014/main" xmlns="" id="{FDAC55A1-F024-41E3-BF38-4BD79FB1F87C}"/>
              </a:ext>
            </a:extLst>
          </p:cNvPr>
          <p:cNvSpPr/>
          <p:nvPr/>
        </p:nvSpPr>
        <p:spPr>
          <a:xfrm>
            <a:off x="6482165" y="6132702"/>
            <a:ext cx="2431951" cy="408942"/>
          </a:xfrm>
          <a:prstGeom prst="roundRect">
            <a:avLst/>
          </a:prstGeom>
          <a:solidFill>
            <a:srgbClr val="244576"/>
          </a:solidFill>
          <a:ln w="38100">
            <a:noFill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r>
              <a:rPr lang="ru-RU" sz="2000" b="1" dirty="0">
                <a:solidFill>
                  <a:srgbClr val="F1ECE7"/>
                </a:solidFill>
                <a:effectLst>
                  <a:glow rad="76200">
                    <a:schemeClr val="tx1">
                      <a:alpha val="40000"/>
                    </a:schemeClr>
                  </a:glow>
                  <a:outerShdw blurRad="50800" dist="38100" dir="8100000" algn="tr" rotWithShape="0">
                    <a:prstClr val="black"/>
                  </a:outerShdw>
                </a:effectLst>
              </a:rPr>
              <a:t>Калевала</a:t>
            </a:r>
            <a:endParaRPr lang="ru-RU" sz="2400" b="1" dirty="0">
              <a:solidFill>
                <a:srgbClr val="F4F0EC"/>
              </a:solidFill>
              <a:effectLst>
                <a:glow rad="76200">
                  <a:schemeClr val="tx1">
                    <a:alpha val="40000"/>
                  </a:schemeClr>
                </a:glow>
                <a:outerShdw blurRad="50800" dist="38100" dir="8100000" algn="tr" rotWithShape="0">
                  <a:prstClr val="black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470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AD5BC0E-5D13-4787-898A-447F694E7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65126"/>
            <a:ext cx="8568952" cy="1325563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1848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Вебинар «Мудрость воспитания сердцем»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Социокультурная  грамотность родителей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B1E4BDF-2AE3-4EDA-9AAF-EC6F88A0C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96752"/>
            <a:ext cx="8568952" cy="515959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ru-RU" sz="2000" b="1" dirty="0">
              <a:ln w="0">
                <a:noFill/>
              </a:ln>
              <a:solidFill>
                <a:srgbClr val="00B050"/>
              </a:solidFill>
              <a:effectLst>
                <a:glow rad="762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2000" b="1" dirty="0">
                <a:ln w="0">
                  <a:noFill/>
                </a:ln>
                <a:solidFill>
                  <a:srgbClr val="00B050"/>
                </a:solidFill>
                <a:effectLst>
                  <a:glow rad="762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Основные результаты</a:t>
            </a:r>
          </a:p>
          <a:p>
            <a:pPr marL="0" indent="0" algn="ctr">
              <a:buNone/>
            </a:pPr>
            <a:endParaRPr lang="ru-RU" sz="2000" b="1" dirty="0">
              <a:ln w="0">
                <a:noFill/>
              </a:ln>
              <a:solidFill>
                <a:srgbClr val="00B050"/>
              </a:solidFill>
              <a:effectLst>
                <a:glow rad="762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 defTabSz="914400">
              <a:lnSpc>
                <a:spcPct val="120000"/>
              </a:lnSpc>
              <a:spcBef>
                <a:spcPts val="1000"/>
              </a:spcBef>
              <a:buNone/>
            </a:pPr>
            <a:r>
              <a:rPr lang="ru-RU" sz="1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Отсутствие жалоб на нарушения прав граждан на свободу совести и вероисповедания.</a:t>
            </a:r>
          </a:p>
          <a:p>
            <a:pPr marL="0" lvl="0" indent="0" algn="just" defTabSz="914400">
              <a:lnSpc>
                <a:spcPct val="120000"/>
              </a:lnSpc>
              <a:spcBef>
                <a:spcPts val="1000"/>
              </a:spcBef>
              <a:buNone/>
            </a:pPr>
            <a:r>
              <a:rPr lang="ru-RU" sz="1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Отсутствие межнациональных и межконфессиональных конфликтов. </a:t>
            </a:r>
          </a:p>
          <a:p>
            <a:pPr marL="0" lvl="0" indent="0" algn="just" defTabSz="914400">
              <a:lnSpc>
                <a:spcPct val="120000"/>
              </a:lnSpc>
              <a:spcBef>
                <a:spcPts val="1000"/>
              </a:spcBef>
              <a:buNone/>
            </a:pPr>
            <a:r>
              <a:rPr lang="ru-RU" sz="1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3.Увеличение количества национальных общественных объединений, осуществляющих социально ориентированную деятельность (в 2012 году – 67, в 2017 – 81).</a:t>
            </a:r>
          </a:p>
          <a:p>
            <a:pPr marL="0" lvl="0" indent="0" algn="just" defTabSz="914400">
              <a:lnSpc>
                <a:spcPct val="120000"/>
              </a:lnSpc>
              <a:spcBef>
                <a:spcPts val="1000"/>
              </a:spcBef>
              <a:buNone/>
            </a:pPr>
            <a:r>
              <a:rPr lang="ru-RU" sz="1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Увеличение числа мероприятий, проводимых в муниципальных районах Республики Карелия, в частности в сельских поселениях.</a:t>
            </a:r>
          </a:p>
          <a:p>
            <a:pPr marL="0" lvl="0" indent="0" algn="just" defTabSz="914400">
              <a:lnSpc>
                <a:spcPct val="120000"/>
              </a:lnSpc>
              <a:spcBef>
                <a:spcPts val="1000"/>
              </a:spcBef>
              <a:buNone/>
            </a:pPr>
            <a:r>
              <a:rPr lang="ru-RU" sz="1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Ежегодное открытие Центров межнационального сотрудничества в муниципальных районах Республики Карелия.</a:t>
            </a:r>
          </a:p>
          <a:p>
            <a:pPr marL="0" lvl="0" indent="0" algn="just" defTabSz="914400">
              <a:lnSpc>
                <a:spcPct val="120000"/>
              </a:lnSpc>
              <a:spcBef>
                <a:spcPts val="1000"/>
              </a:spcBef>
              <a:buNone/>
            </a:pPr>
            <a:r>
              <a:rPr lang="ru-RU" sz="1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Увеличение количества совместных мероприятий национальных обществ.</a:t>
            </a:r>
          </a:p>
          <a:p>
            <a:pPr marL="0" lvl="0" indent="0" algn="just" defTabSz="914400">
              <a:lnSpc>
                <a:spcPct val="120000"/>
              </a:lnSpc>
              <a:spcBef>
                <a:spcPts val="1000"/>
              </a:spcBef>
              <a:buNone/>
            </a:pPr>
            <a:r>
              <a:rPr lang="ru-RU" sz="1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Доля граждан, положительно оценивающих состояние межнациональных отношений в Республике Карелия составляет 83 процента.</a:t>
            </a:r>
          </a:p>
          <a:p>
            <a:pPr marL="0" indent="0" algn="ctr">
              <a:buNone/>
            </a:pPr>
            <a:endParaRPr lang="ru-RU" sz="2000" b="1" dirty="0">
              <a:ln w="0">
                <a:noFill/>
              </a:ln>
              <a:solidFill>
                <a:srgbClr val="00B050"/>
              </a:solidFill>
              <a:effectLst>
                <a:glow rad="762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85B6C95E-AB81-41A8-87BC-67EDD0552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63" y="97919"/>
            <a:ext cx="529029" cy="78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Группа 48">
            <a:extLst>
              <a:ext uri="{FF2B5EF4-FFF2-40B4-BE49-F238E27FC236}">
                <a16:creationId xmlns:a16="http://schemas.microsoft.com/office/drawing/2014/main" xmlns="" id="{808B16F7-0185-44CA-9737-4291B9480388}"/>
              </a:ext>
            </a:extLst>
          </p:cNvPr>
          <p:cNvGrpSpPr/>
          <p:nvPr/>
        </p:nvGrpSpPr>
        <p:grpSpPr>
          <a:xfrm>
            <a:off x="827584" y="116632"/>
            <a:ext cx="713810" cy="864096"/>
            <a:chOff x="547689" y="-21432"/>
            <a:chExt cx="1556168" cy="2174287"/>
          </a:xfrm>
        </p:grpSpPr>
        <p:sp>
          <p:nvSpPr>
            <p:cNvPr id="8" name="Пятиугольник 49">
              <a:extLst>
                <a:ext uri="{FF2B5EF4-FFF2-40B4-BE49-F238E27FC236}">
                  <a16:creationId xmlns:a16="http://schemas.microsoft.com/office/drawing/2014/main" xmlns="" id="{FEE594EF-7D95-4D36-8150-42E9E77A6916}"/>
                </a:ext>
              </a:extLst>
            </p:cNvPr>
            <p:cNvSpPr/>
            <p:nvPr/>
          </p:nvSpPr>
          <p:spPr>
            <a:xfrm rot="5400000">
              <a:off x="314690" y="398776"/>
              <a:ext cx="2039009" cy="1241457"/>
            </a:xfrm>
            <a:prstGeom prst="homePlate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F6902909-65EA-4411-B7C1-B6D25E70A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769" y="218170"/>
              <a:ext cx="758731" cy="106891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90046A66-29D9-410A-8253-3FEB84B15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55886">
              <a:off x="1588508" y="1544150"/>
              <a:ext cx="478930" cy="165783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D36C2E3C-BAF2-49FA-9305-167E536AA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55886">
              <a:off x="1280227" y="1843852"/>
              <a:ext cx="478930" cy="165783"/>
            </a:xfrm>
            <a:prstGeom prst="rect">
              <a:avLst/>
            </a:prstGeom>
          </p:spPr>
        </p:pic>
        <p:grpSp>
          <p:nvGrpSpPr>
            <p:cNvPr id="12" name="Группа 32">
              <a:extLst>
                <a:ext uri="{FF2B5EF4-FFF2-40B4-BE49-F238E27FC236}">
                  <a16:creationId xmlns:a16="http://schemas.microsoft.com/office/drawing/2014/main" xmlns="" id="{DB8745B9-80A4-43FD-92EB-D86E34253AAD}"/>
                </a:ext>
              </a:extLst>
            </p:cNvPr>
            <p:cNvGrpSpPr/>
            <p:nvPr/>
          </p:nvGrpSpPr>
          <p:grpSpPr>
            <a:xfrm rot="5400000">
              <a:off x="585033" y="1526507"/>
              <a:ext cx="787211" cy="465485"/>
              <a:chOff x="1432627" y="1696550"/>
              <a:chExt cx="787211" cy="465485"/>
            </a:xfrm>
          </p:grpSpPr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xmlns="" id="{56194CF2-6FA5-4EB8-91B5-8A0A579B83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155886">
                <a:off x="1740908" y="1696550"/>
                <a:ext cx="478930" cy="165783"/>
              </a:xfrm>
              <a:prstGeom prst="rect">
                <a:avLst/>
              </a:prstGeom>
            </p:spPr>
          </p:pic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xmlns="" id="{891BA972-8A06-4CAC-B871-280C6AB3D4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155886">
                <a:off x="1432627" y="1996252"/>
                <a:ext cx="478930" cy="165783"/>
              </a:xfrm>
              <a:prstGeom prst="rect">
                <a:avLst/>
              </a:prstGeom>
            </p:spPr>
          </p:pic>
        </p:grpSp>
        <p:grpSp>
          <p:nvGrpSpPr>
            <p:cNvPr id="13" name="Группа 33">
              <a:extLst>
                <a:ext uri="{FF2B5EF4-FFF2-40B4-BE49-F238E27FC236}">
                  <a16:creationId xmlns:a16="http://schemas.microsoft.com/office/drawing/2014/main" xmlns="" id="{ABDC3C4A-D9DA-4573-9B55-34D3D859A693}"/>
                </a:ext>
              </a:extLst>
            </p:cNvPr>
            <p:cNvGrpSpPr/>
            <p:nvPr/>
          </p:nvGrpSpPr>
          <p:grpSpPr>
            <a:xfrm>
              <a:off x="547689" y="-21431"/>
              <a:ext cx="199868" cy="1455913"/>
              <a:chOff x="576265" y="58005"/>
              <a:chExt cx="171291" cy="1376476"/>
            </a:xfrm>
          </p:grpSpPr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xmlns="" id="{3C5D08B3-B32A-4445-995D-AF6316E9DF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2" y="1101418"/>
                <a:ext cx="494836" cy="171289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xmlns="" id="{39B01E47-5996-445C-B623-7702FA40C7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4" y="663929"/>
                <a:ext cx="494836" cy="171289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xmlns="" id="{B58EF828-9E92-4D9D-8121-87CC77C2C4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3" y="219778"/>
                <a:ext cx="494836" cy="171289"/>
              </a:xfrm>
              <a:prstGeom prst="rect">
                <a:avLst/>
              </a:prstGeom>
            </p:spPr>
          </p:pic>
        </p:grpSp>
        <p:grpSp>
          <p:nvGrpSpPr>
            <p:cNvPr id="14" name="Группа 34">
              <a:extLst>
                <a:ext uri="{FF2B5EF4-FFF2-40B4-BE49-F238E27FC236}">
                  <a16:creationId xmlns:a16="http://schemas.microsoft.com/office/drawing/2014/main" xmlns="" id="{2AB168A4-B261-4BFB-91C6-D0D050C8EF52}"/>
                </a:ext>
              </a:extLst>
            </p:cNvPr>
            <p:cNvGrpSpPr/>
            <p:nvPr/>
          </p:nvGrpSpPr>
          <p:grpSpPr>
            <a:xfrm flipH="1">
              <a:off x="1908748" y="-21432"/>
              <a:ext cx="195109" cy="1477346"/>
              <a:chOff x="576265" y="58005"/>
              <a:chExt cx="171291" cy="1376476"/>
            </a:xfrm>
          </p:grpSpPr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xmlns="" id="{BEBA711A-097C-4211-92A0-AE999E8118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2" y="1101418"/>
                <a:ext cx="494836" cy="171289"/>
              </a:xfrm>
              <a:prstGeom prst="rect">
                <a:avLst/>
              </a:prstGeom>
            </p:spPr>
          </p:pic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xmlns="" id="{7FB0C8BF-8334-4F45-BB32-DA6C2D960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4" y="663929"/>
                <a:ext cx="494836" cy="171289"/>
              </a:xfrm>
              <a:prstGeom prst="rect">
                <a:avLst/>
              </a:prstGeom>
            </p:spPr>
          </p:pic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xmlns="" id="{7F72B442-DAF9-4351-956D-339C57B2FB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3" y="219778"/>
                <a:ext cx="494836" cy="171289"/>
              </a:xfrm>
              <a:prstGeom prst="rect">
                <a:avLst/>
              </a:prstGeom>
            </p:spPr>
          </p:pic>
        </p:grpSp>
      </p:grpSp>
      <p:pic>
        <p:nvPicPr>
          <p:cNvPr id="23" name="Picture 5">
            <a:extLst>
              <a:ext uri="{FF2B5EF4-FFF2-40B4-BE49-F238E27FC236}">
                <a16:creationId xmlns:a16="http://schemas.microsoft.com/office/drawing/2014/main" xmlns="" id="{2AAB04DC-8BD1-44BC-88F5-928B7E2B6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1" y="116632"/>
            <a:ext cx="936104" cy="667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6">
            <a:extLst>
              <a:ext uri="{FF2B5EF4-FFF2-40B4-BE49-F238E27FC236}">
                <a16:creationId xmlns:a16="http://schemas.microsoft.com/office/drawing/2014/main" xmlns="" id="{E65EE1B7-534E-46D5-A925-7FEDEEAF9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28385" y="156957"/>
            <a:ext cx="692634" cy="66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6580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C27DA5-CEF6-4879-996B-A01482EA3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365126"/>
            <a:ext cx="8712968" cy="1325563"/>
          </a:xfrm>
        </p:spPr>
        <p:txBody>
          <a:bodyPr/>
          <a:lstStyle/>
          <a:p>
            <a:pPr lvl="0" algn="ctr" defTabSz="914400"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solidFill>
                  <a:srgbClr val="1848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Вебинар «Мудрость воспитания сердцем»</a:t>
            </a:r>
            <a:r>
              <a:rPr lang="ru-RU" sz="1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ru-RU" sz="1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Социокультурная  грамотность родителей</a:t>
            </a:r>
            <a:br>
              <a:rPr lang="ru-RU" sz="1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C421DE8-D049-4DD8-A8FF-34C6E2E23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539" y="1428227"/>
            <a:ext cx="8255971" cy="4748736"/>
          </a:xfrm>
        </p:spPr>
        <p:txBody>
          <a:bodyPr/>
          <a:lstStyle/>
          <a:p>
            <a:pPr marL="0" lvl="0" indent="0" algn="ctr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задачи в сфере реализации государственной национальной политики</a:t>
            </a:r>
          </a:p>
          <a:p>
            <a:pPr marL="0" lvl="0" indent="0" algn="ctr" defTabSz="914400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defTabSz="914400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28600" algn="just" defTabSz="914400">
              <a:spcBef>
                <a:spcPts val="1000"/>
              </a:spcBef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Ресурсного языкового медиа-центра карелов, вепсов и финнов Республики Карелия;</a:t>
            </a:r>
          </a:p>
          <a:p>
            <a:pPr marL="228600" lvl="0" indent="-228600" algn="just" defTabSz="914400">
              <a:spcBef>
                <a:spcPts val="1000"/>
              </a:spcBef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объектов социальной инфраструктуры, медицинского, образовательного и иного обеспечения представителей коренных малочисленных народов;</a:t>
            </a:r>
          </a:p>
          <a:p>
            <a:pPr marL="228600" lvl="0" indent="-228600" algn="just" defTabSz="914400">
              <a:spcBef>
                <a:spcPts val="1000"/>
              </a:spcBef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 развития системы духовно-просветительских центров в Республике Карелия;</a:t>
            </a:r>
          </a:p>
          <a:p>
            <a:pPr marL="228600" lvl="0" indent="-228600" algn="just" defTabSz="914400">
              <a:spcBef>
                <a:spcPts val="1000"/>
              </a:spcBef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финансовой поддержки общественных организаций со стороны Российской Федерации.</a:t>
            </a:r>
          </a:p>
          <a:p>
            <a:pPr algn="ctr"/>
            <a:endParaRPr lang="ru-RU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AB606650-1313-4EC4-B376-23ECF0C6C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11" y="71415"/>
            <a:ext cx="529029" cy="78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Группа 48">
            <a:extLst>
              <a:ext uri="{FF2B5EF4-FFF2-40B4-BE49-F238E27FC236}">
                <a16:creationId xmlns:a16="http://schemas.microsoft.com/office/drawing/2014/main" xmlns="" id="{1645838B-906A-44C3-AE6A-5898310357BC}"/>
              </a:ext>
            </a:extLst>
          </p:cNvPr>
          <p:cNvGrpSpPr/>
          <p:nvPr/>
        </p:nvGrpSpPr>
        <p:grpSpPr>
          <a:xfrm>
            <a:off x="827584" y="116632"/>
            <a:ext cx="713810" cy="864096"/>
            <a:chOff x="547689" y="-21432"/>
            <a:chExt cx="1556168" cy="2174287"/>
          </a:xfrm>
        </p:grpSpPr>
        <p:sp>
          <p:nvSpPr>
            <p:cNvPr id="8" name="Пятиугольник 49">
              <a:extLst>
                <a:ext uri="{FF2B5EF4-FFF2-40B4-BE49-F238E27FC236}">
                  <a16:creationId xmlns:a16="http://schemas.microsoft.com/office/drawing/2014/main" xmlns="" id="{20B8FFCA-876B-4786-BBDC-AFD39D3E9347}"/>
                </a:ext>
              </a:extLst>
            </p:cNvPr>
            <p:cNvSpPr/>
            <p:nvPr/>
          </p:nvSpPr>
          <p:spPr>
            <a:xfrm rot="5400000">
              <a:off x="314690" y="398776"/>
              <a:ext cx="2039009" cy="1241457"/>
            </a:xfrm>
            <a:prstGeom prst="homePlate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>
                <a:solidFill>
                  <a:prstClr val="white"/>
                </a:solidFill>
              </a:endParaRPr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463AD7B8-3C56-4852-BECF-BA7189732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769" y="218170"/>
              <a:ext cx="758731" cy="106891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5F258856-EF3E-4011-A2A4-B6514D2D3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55886">
              <a:off x="1588508" y="1544150"/>
              <a:ext cx="478930" cy="165783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4C41204A-195C-4423-96EA-16E86B75D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55886">
              <a:off x="1280227" y="1843852"/>
              <a:ext cx="478930" cy="165783"/>
            </a:xfrm>
            <a:prstGeom prst="rect">
              <a:avLst/>
            </a:prstGeom>
          </p:spPr>
        </p:pic>
        <p:grpSp>
          <p:nvGrpSpPr>
            <p:cNvPr id="12" name="Группа 32">
              <a:extLst>
                <a:ext uri="{FF2B5EF4-FFF2-40B4-BE49-F238E27FC236}">
                  <a16:creationId xmlns:a16="http://schemas.microsoft.com/office/drawing/2014/main" xmlns="" id="{C09A517A-451E-4C25-A79B-E6DC8093104B}"/>
                </a:ext>
              </a:extLst>
            </p:cNvPr>
            <p:cNvGrpSpPr/>
            <p:nvPr/>
          </p:nvGrpSpPr>
          <p:grpSpPr>
            <a:xfrm rot="5400000">
              <a:off x="585033" y="1526507"/>
              <a:ext cx="787211" cy="465485"/>
              <a:chOff x="1432627" y="1696550"/>
              <a:chExt cx="787211" cy="465485"/>
            </a:xfrm>
          </p:grpSpPr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xmlns="" id="{873A218A-3016-4382-AA33-0242913778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155886">
                <a:off x="1740908" y="1696550"/>
                <a:ext cx="478930" cy="165783"/>
              </a:xfrm>
              <a:prstGeom prst="rect">
                <a:avLst/>
              </a:prstGeom>
            </p:spPr>
          </p:pic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xmlns="" id="{93BD32EA-98E4-4070-BA2C-B874140E6B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155886">
                <a:off x="1432627" y="1996252"/>
                <a:ext cx="478930" cy="165783"/>
              </a:xfrm>
              <a:prstGeom prst="rect">
                <a:avLst/>
              </a:prstGeom>
            </p:spPr>
          </p:pic>
        </p:grpSp>
        <p:grpSp>
          <p:nvGrpSpPr>
            <p:cNvPr id="13" name="Группа 33">
              <a:extLst>
                <a:ext uri="{FF2B5EF4-FFF2-40B4-BE49-F238E27FC236}">
                  <a16:creationId xmlns:a16="http://schemas.microsoft.com/office/drawing/2014/main" xmlns="" id="{E80476DE-8647-43D9-B86A-45F6F7936E6E}"/>
                </a:ext>
              </a:extLst>
            </p:cNvPr>
            <p:cNvGrpSpPr/>
            <p:nvPr/>
          </p:nvGrpSpPr>
          <p:grpSpPr>
            <a:xfrm>
              <a:off x="547689" y="-21431"/>
              <a:ext cx="199868" cy="1455913"/>
              <a:chOff x="576265" y="58005"/>
              <a:chExt cx="171291" cy="1376476"/>
            </a:xfrm>
          </p:grpSpPr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xmlns="" id="{A6D3BEDC-EC7B-4EA5-AA87-C3E777D1B6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2" y="1101418"/>
                <a:ext cx="494836" cy="171289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xmlns="" id="{1CD470EF-BF21-40C7-9FF5-538F4F4B5F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4" y="663929"/>
                <a:ext cx="494836" cy="171289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xmlns="" id="{988B2CFD-A315-460A-9B58-73E0AFB7CD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3" y="219778"/>
                <a:ext cx="494836" cy="171289"/>
              </a:xfrm>
              <a:prstGeom prst="rect">
                <a:avLst/>
              </a:prstGeom>
            </p:spPr>
          </p:pic>
        </p:grpSp>
        <p:grpSp>
          <p:nvGrpSpPr>
            <p:cNvPr id="14" name="Группа 34">
              <a:extLst>
                <a:ext uri="{FF2B5EF4-FFF2-40B4-BE49-F238E27FC236}">
                  <a16:creationId xmlns:a16="http://schemas.microsoft.com/office/drawing/2014/main" xmlns="" id="{5D5E2DCA-E413-49B6-A5A7-5460F1D6CF50}"/>
                </a:ext>
              </a:extLst>
            </p:cNvPr>
            <p:cNvGrpSpPr/>
            <p:nvPr/>
          </p:nvGrpSpPr>
          <p:grpSpPr>
            <a:xfrm flipH="1">
              <a:off x="1908748" y="-21432"/>
              <a:ext cx="195109" cy="1477346"/>
              <a:chOff x="576265" y="58005"/>
              <a:chExt cx="171291" cy="1376476"/>
            </a:xfrm>
          </p:grpSpPr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xmlns="" id="{B697DDB3-A7FB-47FE-8067-C7F1937DB9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2" y="1101418"/>
                <a:ext cx="494836" cy="171289"/>
              </a:xfrm>
              <a:prstGeom prst="rect">
                <a:avLst/>
              </a:prstGeom>
            </p:spPr>
          </p:pic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xmlns="" id="{64A249BD-8D74-4FAA-84EA-85297B7FC7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4" y="663929"/>
                <a:ext cx="494836" cy="171289"/>
              </a:xfrm>
              <a:prstGeom prst="rect">
                <a:avLst/>
              </a:prstGeom>
            </p:spPr>
          </p:pic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xmlns="" id="{3EE7EBFF-1635-4537-9F7E-3628DCFBBF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3" y="219778"/>
                <a:ext cx="494836" cy="171289"/>
              </a:xfrm>
              <a:prstGeom prst="rect">
                <a:avLst/>
              </a:prstGeom>
            </p:spPr>
          </p:pic>
        </p:grpSp>
      </p:grpSp>
      <p:pic>
        <p:nvPicPr>
          <p:cNvPr id="23" name="Picture 5">
            <a:extLst>
              <a:ext uri="{FF2B5EF4-FFF2-40B4-BE49-F238E27FC236}">
                <a16:creationId xmlns:a16="http://schemas.microsoft.com/office/drawing/2014/main" xmlns="" id="{DC6A103B-92EB-4503-8560-83580309F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1" y="116632"/>
            <a:ext cx="936104" cy="667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6">
            <a:extLst>
              <a:ext uri="{FF2B5EF4-FFF2-40B4-BE49-F238E27FC236}">
                <a16:creationId xmlns:a16="http://schemas.microsoft.com/office/drawing/2014/main" xmlns="" id="{F3E8B1E0-0CD1-432E-BB0F-5414ACA3C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28384" y="94259"/>
            <a:ext cx="757807" cy="729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0603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23528" y="1052736"/>
            <a:ext cx="8640960" cy="496855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Региональные ресурсы развития </a:t>
            </a:r>
            <a:r>
              <a:rPr lang="ru-RU" sz="28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социокультурного</a:t>
            </a:r>
            <a:r>
              <a:rPr lang="ru-RU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потенциала</a:t>
            </a:r>
          </a:p>
          <a:p>
            <a:pPr algn="ctr"/>
            <a:r>
              <a:rPr lang="ru-RU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родителей, детей и специалистов</a:t>
            </a:r>
          </a:p>
          <a:p>
            <a:pPr algn="ctr"/>
            <a:endParaRPr lang="ru-RU" sz="28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8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1.Министерство национальной и региональной политики Республики Карелия (Петрозаводск, Энгельса,4; </a:t>
            </a:r>
            <a:r>
              <a:rPr lang="en-US" sz="1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  <a:hlinkClick r:id="rId3"/>
              </a:rPr>
              <a:t>http://nationalkom.karelia.ru</a:t>
            </a:r>
            <a:r>
              <a:rPr lang="ru-RU" sz="1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  <a:hlinkClick r:id="rId3"/>
              </a:rPr>
              <a:t>)</a:t>
            </a:r>
          </a:p>
          <a:p>
            <a:pPr algn="just"/>
            <a:endParaRPr lang="ru-RU" sz="18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2.Администрации местного самоуправления муниципальных районов и городских округов в Республике Карелия;</a:t>
            </a:r>
          </a:p>
          <a:p>
            <a:pPr algn="just"/>
            <a:endParaRPr lang="ru-RU" sz="18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3.Общественные и религиозные организации (сайт Некоммерческие организации Республики Карелия; </a:t>
            </a:r>
            <a:r>
              <a:rPr lang="en-US" sz="1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  <a:hlinkClick r:id="rId3"/>
              </a:rPr>
              <a:t>http://nko-karelia.ru</a:t>
            </a:r>
            <a:r>
              <a:rPr lang="ru-RU" sz="1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);</a:t>
            </a:r>
          </a:p>
          <a:p>
            <a:pPr algn="just">
              <a:buFontTx/>
              <a:buChar char="-"/>
            </a:pPr>
            <a:endParaRPr lang="ru-RU" sz="18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4.Издательство «Периодика» (Петрозаводск, Титова,3;  </a:t>
            </a:r>
            <a:r>
              <a:rPr lang="en-US" sz="1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  <a:hlinkClick r:id="rId3"/>
              </a:rPr>
              <a:t>http://rkperiodika.ru</a:t>
            </a:r>
            <a:r>
              <a:rPr lang="ru-RU" sz="1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  <a:hlinkClick r:id="rId3"/>
              </a:rPr>
              <a:t>)</a:t>
            </a:r>
          </a:p>
          <a:p>
            <a:pPr>
              <a:buFontTx/>
              <a:buChar char="-"/>
            </a:pPr>
            <a:endParaRPr lang="ru-RU" sz="18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Line 35"/>
          <p:cNvSpPr>
            <a:spLocks noChangeShapeType="1"/>
          </p:cNvSpPr>
          <p:nvPr/>
        </p:nvSpPr>
        <p:spPr bwMode="auto">
          <a:xfrm>
            <a:off x="7915557" y="4563491"/>
            <a:ext cx="1395" cy="27689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357290" y="71414"/>
            <a:ext cx="6572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rgbClr val="1848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Вебинар</a:t>
            </a:r>
            <a:r>
              <a:rPr lang="ru-RU" b="1" dirty="0">
                <a:solidFill>
                  <a:srgbClr val="1848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«Мудрость воспитания сердцем»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Социокультурная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грамотность родителей</a:t>
            </a: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7" y="71415"/>
            <a:ext cx="529029" cy="78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1" y="116632"/>
            <a:ext cx="936104" cy="667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48"/>
          <p:cNvGrpSpPr/>
          <p:nvPr/>
        </p:nvGrpSpPr>
        <p:grpSpPr>
          <a:xfrm>
            <a:off x="827584" y="116632"/>
            <a:ext cx="713810" cy="864096"/>
            <a:chOff x="547689" y="-21432"/>
            <a:chExt cx="1556168" cy="2174287"/>
          </a:xfrm>
        </p:grpSpPr>
        <p:sp>
          <p:nvSpPr>
            <p:cNvPr id="50" name="Пятиугольник 49"/>
            <p:cNvSpPr/>
            <p:nvPr/>
          </p:nvSpPr>
          <p:spPr>
            <a:xfrm rot="5400000">
              <a:off x="314690" y="398776"/>
              <a:ext cx="2039009" cy="1241457"/>
            </a:xfrm>
            <a:prstGeom prst="homePlate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>
                <a:solidFill>
                  <a:prstClr val="white"/>
                </a:solidFill>
              </a:endParaRPr>
            </a:p>
          </p:txBody>
        </p: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769" y="218170"/>
              <a:ext cx="758731" cy="106891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55886">
              <a:off x="1588508" y="1544150"/>
              <a:ext cx="478930" cy="165783"/>
            </a:xfrm>
            <a:prstGeom prst="rect">
              <a:avLst/>
            </a:prstGeom>
          </p:spPr>
        </p:pic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55886">
              <a:off x="1280227" y="1843852"/>
              <a:ext cx="478930" cy="165783"/>
            </a:xfrm>
            <a:prstGeom prst="rect">
              <a:avLst/>
            </a:prstGeom>
          </p:spPr>
        </p:pic>
        <p:grpSp>
          <p:nvGrpSpPr>
            <p:cNvPr id="4" name="Группа 32"/>
            <p:cNvGrpSpPr/>
            <p:nvPr/>
          </p:nvGrpSpPr>
          <p:grpSpPr>
            <a:xfrm rot="5400000">
              <a:off x="585033" y="1526507"/>
              <a:ext cx="787211" cy="465485"/>
              <a:chOff x="1432627" y="1696550"/>
              <a:chExt cx="787211" cy="465485"/>
            </a:xfrm>
          </p:grpSpPr>
          <p:pic>
            <p:nvPicPr>
              <p:cNvPr id="63" name="Рисунок 62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155886">
                <a:off x="1740908" y="1696550"/>
                <a:ext cx="478930" cy="165783"/>
              </a:xfrm>
              <a:prstGeom prst="rect">
                <a:avLst/>
              </a:prstGeom>
            </p:spPr>
          </p:pic>
          <p:pic>
            <p:nvPicPr>
              <p:cNvPr id="64" name="Рисунок 6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155886">
                <a:off x="1432627" y="1996252"/>
                <a:ext cx="478930" cy="165783"/>
              </a:xfrm>
              <a:prstGeom prst="rect">
                <a:avLst/>
              </a:prstGeom>
            </p:spPr>
          </p:pic>
        </p:grpSp>
        <p:grpSp>
          <p:nvGrpSpPr>
            <p:cNvPr id="5" name="Группа 33"/>
            <p:cNvGrpSpPr/>
            <p:nvPr/>
          </p:nvGrpSpPr>
          <p:grpSpPr>
            <a:xfrm>
              <a:off x="547689" y="-21431"/>
              <a:ext cx="199868" cy="1455913"/>
              <a:chOff x="576265" y="58005"/>
              <a:chExt cx="171291" cy="1376476"/>
            </a:xfrm>
          </p:grpSpPr>
          <p:pic>
            <p:nvPicPr>
              <p:cNvPr id="60" name="Рисунок 5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2" y="1101418"/>
                <a:ext cx="494836" cy="171289"/>
              </a:xfrm>
              <a:prstGeom prst="rect">
                <a:avLst/>
              </a:prstGeom>
            </p:spPr>
          </p:pic>
          <p:pic>
            <p:nvPicPr>
              <p:cNvPr id="61" name="Рисунок 6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4" y="663929"/>
                <a:ext cx="494836" cy="171289"/>
              </a:xfrm>
              <a:prstGeom prst="rect">
                <a:avLst/>
              </a:prstGeom>
            </p:spPr>
          </p:pic>
          <p:pic>
            <p:nvPicPr>
              <p:cNvPr id="62" name="Рисунок 61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3" y="219778"/>
                <a:ext cx="494836" cy="171289"/>
              </a:xfrm>
              <a:prstGeom prst="rect">
                <a:avLst/>
              </a:prstGeom>
            </p:spPr>
          </p:pic>
        </p:grpSp>
        <p:grpSp>
          <p:nvGrpSpPr>
            <p:cNvPr id="6" name="Группа 34"/>
            <p:cNvGrpSpPr/>
            <p:nvPr/>
          </p:nvGrpSpPr>
          <p:grpSpPr>
            <a:xfrm flipH="1">
              <a:off x="1908748" y="-21432"/>
              <a:ext cx="195109" cy="1477346"/>
              <a:chOff x="576265" y="58005"/>
              <a:chExt cx="171291" cy="1376476"/>
            </a:xfrm>
          </p:grpSpPr>
          <p:pic>
            <p:nvPicPr>
              <p:cNvPr id="57" name="Рисунок 56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2" y="1101418"/>
                <a:ext cx="494836" cy="171289"/>
              </a:xfrm>
              <a:prstGeom prst="rect">
                <a:avLst/>
              </a:prstGeom>
            </p:spPr>
          </p:pic>
          <p:pic>
            <p:nvPicPr>
              <p:cNvPr id="58" name="Рисунок 57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4" y="663929"/>
                <a:ext cx="494836" cy="171289"/>
              </a:xfrm>
              <a:prstGeom prst="rect">
                <a:avLst/>
              </a:prstGeom>
            </p:spPr>
          </p:pic>
          <p:pic>
            <p:nvPicPr>
              <p:cNvPr id="59" name="Рисунок 58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3" y="219778"/>
                <a:ext cx="494836" cy="171289"/>
              </a:xfrm>
              <a:prstGeom prst="rect">
                <a:avLst/>
              </a:prstGeom>
            </p:spPr>
          </p:pic>
        </p:grpSp>
      </p:grpSp>
      <p:pic>
        <p:nvPicPr>
          <p:cNvPr id="65" name="Рисунок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028384" y="44624"/>
            <a:ext cx="809401" cy="778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802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2B8BF8B-A8B3-4A12-B5D6-5E1256E7F9F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89510" y="250844"/>
            <a:ext cx="1329043" cy="94496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B46C6065-11C7-4348-8074-1E820D4B6253}"/>
              </a:ext>
            </a:extLst>
          </p:cNvPr>
          <p:cNvSpPr/>
          <p:nvPr/>
        </p:nvSpPr>
        <p:spPr>
          <a:xfrm>
            <a:off x="978597" y="283077"/>
            <a:ext cx="6768752" cy="159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ГАУ ДПО РК «Карельский институт развития образования» </a:t>
            </a:r>
            <a:endParaRPr lang="ru-RU" sz="11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ctr">
              <a:lnSpc>
                <a:spcPct val="107000"/>
              </a:lnSpc>
            </a:pPr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Карельское республиканское отделение Общероссийской общественной организации «Национальная родительская ассоциация социальной поддержки семьи и защиты семейных ценностей» Уполномоченный по правам ребёнка в Республике Карелия</a:t>
            </a: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Карельское региональное отделение Общероссийской общественно-государственной детско-юношеской организации «Российское движение школьников» </a:t>
            </a:r>
            <a:endParaRPr lang="ru-RU" sz="11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Карельский региональный общественный благотворительный фонд </a:t>
            </a:r>
            <a:endParaRPr lang="ru-RU" sz="11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«Центр развития молодежных и общественных инициатив»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ФГБОУ ВО «Петрозаводский государственный университет»</a:t>
            </a:r>
            <a:endParaRPr lang="ru-RU" sz="11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6FF41E0-37DA-429A-93D8-D117C3BCF676}"/>
              </a:ext>
            </a:extLst>
          </p:cNvPr>
          <p:cNvSpPr/>
          <p:nvPr/>
        </p:nvSpPr>
        <p:spPr>
          <a:xfrm>
            <a:off x="384836" y="2357430"/>
            <a:ext cx="8435636" cy="406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18415" algn="l"/>
              </a:tabLst>
            </a:pPr>
            <a:endParaRPr lang="ru-RU" sz="32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tabLst>
                <a:tab pos="18415" algn="l"/>
              </a:tabLst>
            </a:pPr>
            <a:r>
              <a:rPr lang="ru-RU" sz="2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Социокультурная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грамотность родителей</a:t>
            </a:r>
          </a:p>
          <a:p>
            <a:pPr algn="ctr">
              <a:lnSpc>
                <a:spcPct val="107000"/>
              </a:lnSpc>
              <a:tabLst>
                <a:tab pos="18415" algn="l"/>
              </a:tabLst>
            </a:pPr>
            <a:endParaRPr lang="ru-RU" sz="2800" b="1" dirty="0">
              <a:solidFill>
                <a:srgbClr val="18482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30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Социокультурные  возможности </a:t>
            </a:r>
          </a:p>
          <a:p>
            <a:pPr lvl="0" algn="ctr"/>
            <a:r>
              <a:rPr lang="ru-RU" sz="30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личности</a:t>
            </a:r>
          </a:p>
          <a:p>
            <a:pPr algn="ctr">
              <a:lnSpc>
                <a:spcPct val="107000"/>
              </a:lnSpc>
              <a:tabLst>
                <a:tab pos="18415" algn="l"/>
              </a:tabLst>
            </a:pPr>
            <a:endParaRPr lang="ru-RU" sz="2800" b="1" dirty="0">
              <a:solidFill>
                <a:srgbClr val="18482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7000"/>
              </a:lnSpc>
              <a:tabLst>
                <a:tab pos="18415" algn="l"/>
              </a:tabLst>
            </a:pPr>
            <a:endParaRPr lang="ru-RU" sz="13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7000"/>
              </a:lnSpc>
              <a:tabLst>
                <a:tab pos="18415" algn="l"/>
              </a:tabLst>
            </a:pPr>
            <a:r>
              <a:rPr lang="ru-RU" sz="1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Черненкова Елена Ивановна, кандидат исторических наук, </a:t>
            </a:r>
          </a:p>
          <a:p>
            <a:pPr algn="r">
              <a:lnSpc>
                <a:spcPct val="107000"/>
              </a:lnSpc>
              <a:tabLst>
                <a:tab pos="18415" algn="l"/>
              </a:tabLst>
            </a:pPr>
            <a:r>
              <a:rPr lang="ru-RU" sz="1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доцент кафедры зарубежной истории, </a:t>
            </a:r>
          </a:p>
          <a:p>
            <a:pPr algn="r">
              <a:lnSpc>
                <a:spcPct val="107000"/>
              </a:lnSpc>
              <a:tabLst>
                <a:tab pos="18415" algn="l"/>
              </a:tabLst>
            </a:pPr>
            <a:r>
              <a:rPr lang="ru-RU" sz="1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политологии и международных отношений ФГБОУ </a:t>
            </a:r>
          </a:p>
          <a:p>
            <a:pPr algn="r">
              <a:lnSpc>
                <a:spcPct val="107000"/>
              </a:lnSpc>
              <a:tabLst>
                <a:tab pos="18415" algn="l"/>
              </a:tabLst>
            </a:pPr>
            <a:r>
              <a:rPr lang="ru-RU" sz="1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«Петрозаводский государственный университет»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89F0EEA8-4AE3-46BB-8B6A-859036743D4C}"/>
              </a:ext>
            </a:extLst>
          </p:cNvPr>
          <p:cNvSpPr/>
          <p:nvPr/>
        </p:nvSpPr>
        <p:spPr>
          <a:xfrm>
            <a:off x="107504" y="2420888"/>
            <a:ext cx="89110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Вебинар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«Мудрость воспитания сердцем»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10" y="283077"/>
            <a:ext cx="701675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1268760"/>
            <a:ext cx="100811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Рисунок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7724" y="1124744"/>
            <a:ext cx="112275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615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1560" y="3429000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887" y="188640"/>
            <a:ext cx="1108473" cy="79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FC8395B-7FD9-4B26-9A86-A6B60FDFA69D}"/>
              </a:ext>
            </a:extLst>
          </p:cNvPr>
          <p:cNvSpPr/>
          <p:nvPr/>
        </p:nvSpPr>
        <p:spPr>
          <a:xfrm>
            <a:off x="1401585" y="333306"/>
            <a:ext cx="6338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1848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Вебинар «Мудрость воспитания сердцем»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Социокультурная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грамотность родителей»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31D8AC7E-AFEB-4779-841F-F9D337127296}"/>
              </a:ext>
            </a:extLst>
          </p:cNvPr>
          <p:cNvSpPr/>
          <p:nvPr/>
        </p:nvSpPr>
        <p:spPr>
          <a:xfrm>
            <a:off x="1835696" y="526488"/>
            <a:ext cx="5040560" cy="306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18415" algn="l"/>
              </a:tabLst>
            </a:pPr>
            <a:endParaRPr lang="ru-RU" sz="14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4016"/>
            <a:ext cx="611771" cy="90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Схема 10"/>
          <p:cNvGraphicFramePr/>
          <p:nvPr/>
        </p:nvGraphicFramePr>
        <p:xfrm>
          <a:off x="179512" y="1196752"/>
          <a:ext cx="8715436" cy="5500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Рисунок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956376" y="0"/>
            <a:ext cx="1023411" cy="984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59632" y="188640"/>
            <a:ext cx="79208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2962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1560" y="3429000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691" y="188640"/>
            <a:ext cx="1110669" cy="79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FC8395B-7FD9-4B26-9A86-A6B60FDFA69D}"/>
              </a:ext>
            </a:extLst>
          </p:cNvPr>
          <p:cNvSpPr/>
          <p:nvPr/>
        </p:nvSpPr>
        <p:spPr>
          <a:xfrm>
            <a:off x="1401585" y="333306"/>
            <a:ext cx="6338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1848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Вебинар «Мудрость воспитания сердцем»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Социокультурная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грамотность родителей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31D8AC7E-AFEB-4779-841F-F9D337127296}"/>
              </a:ext>
            </a:extLst>
          </p:cNvPr>
          <p:cNvSpPr/>
          <p:nvPr/>
        </p:nvSpPr>
        <p:spPr>
          <a:xfrm>
            <a:off x="1835696" y="526488"/>
            <a:ext cx="5040560" cy="306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18415" algn="l"/>
              </a:tabLst>
            </a:pPr>
            <a:endParaRPr lang="ru-RU" sz="14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4016"/>
            <a:ext cx="611771" cy="90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0"/>
            <a:ext cx="1023411" cy="984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188640"/>
            <a:ext cx="79208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Схема 13"/>
          <p:cNvGraphicFramePr/>
          <p:nvPr/>
        </p:nvGraphicFramePr>
        <p:xfrm>
          <a:off x="467544" y="1052736"/>
          <a:ext cx="8462174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72962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1560" y="3429000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683" y="188640"/>
            <a:ext cx="1110669" cy="79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FC8395B-7FD9-4B26-9A86-A6B60FDFA69D}"/>
              </a:ext>
            </a:extLst>
          </p:cNvPr>
          <p:cNvSpPr/>
          <p:nvPr/>
        </p:nvSpPr>
        <p:spPr>
          <a:xfrm>
            <a:off x="1401585" y="333306"/>
            <a:ext cx="6338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1848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Вебинар «Мудрость воспитания сердцем»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Социокультурная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грамотность родителей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31D8AC7E-AFEB-4779-841F-F9D337127296}"/>
              </a:ext>
            </a:extLst>
          </p:cNvPr>
          <p:cNvSpPr/>
          <p:nvPr/>
        </p:nvSpPr>
        <p:spPr>
          <a:xfrm>
            <a:off x="1835696" y="526488"/>
            <a:ext cx="5040560" cy="306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18415" algn="l"/>
              </a:tabLst>
            </a:pPr>
            <a:endParaRPr lang="ru-RU" sz="14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4016"/>
            <a:ext cx="611771" cy="90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0"/>
            <a:ext cx="1023411" cy="984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188640"/>
            <a:ext cx="79208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1307752974"/>
              </p:ext>
            </p:extLst>
          </p:nvPr>
        </p:nvGraphicFramePr>
        <p:xfrm>
          <a:off x="0" y="1124744"/>
          <a:ext cx="9001156" cy="5590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72962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1560" y="3429000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683" y="188640"/>
            <a:ext cx="1110669" cy="79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FC8395B-7FD9-4B26-9A86-A6B60FDFA69D}"/>
              </a:ext>
            </a:extLst>
          </p:cNvPr>
          <p:cNvSpPr/>
          <p:nvPr/>
        </p:nvSpPr>
        <p:spPr>
          <a:xfrm>
            <a:off x="1401585" y="333306"/>
            <a:ext cx="6338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1848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Вебинар «Мудрость воспитания сердцем»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Социокультурная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грамотность родителей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31D8AC7E-AFEB-4779-841F-F9D337127296}"/>
              </a:ext>
            </a:extLst>
          </p:cNvPr>
          <p:cNvSpPr/>
          <p:nvPr/>
        </p:nvSpPr>
        <p:spPr>
          <a:xfrm>
            <a:off x="1835696" y="526488"/>
            <a:ext cx="5040560" cy="306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18415" algn="l"/>
              </a:tabLst>
            </a:pPr>
            <a:endParaRPr lang="ru-RU" sz="14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4016"/>
            <a:ext cx="611771" cy="90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0"/>
            <a:ext cx="1023411" cy="984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188640"/>
            <a:ext cx="79208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Схема 10"/>
          <p:cNvGraphicFramePr/>
          <p:nvPr/>
        </p:nvGraphicFramePr>
        <p:xfrm>
          <a:off x="251520" y="1080120"/>
          <a:ext cx="8749636" cy="5661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72962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D2E73E7-E065-430F-B8CF-19A1CBAA2A91}"/>
              </a:ext>
            </a:extLst>
          </p:cNvPr>
          <p:cNvSpPr/>
          <p:nvPr/>
        </p:nvSpPr>
        <p:spPr>
          <a:xfrm>
            <a:off x="251520" y="2566645"/>
            <a:ext cx="87670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Вебинар «Мудрость воспитания сердцем: 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Социокультурная грамотность родителей»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2B8BF8B-A8B3-4A12-B5D6-5E1256E7F9F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00892" y="214290"/>
            <a:ext cx="1160405" cy="82505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B46C6065-11C7-4348-8074-1E820D4B6253}"/>
              </a:ext>
            </a:extLst>
          </p:cNvPr>
          <p:cNvSpPr/>
          <p:nvPr/>
        </p:nvSpPr>
        <p:spPr>
          <a:xfrm>
            <a:off x="928662" y="188640"/>
            <a:ext cx="6264696" cy="1425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</a:pPr>
            <a:r>
              <a:rPr lang="ru-RU" sz="9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ГАУ ДПО РК «Карельский институт развития образования» </a:t>
            </a:r>
          </a:p>
          <a:p>
            <a:pPr marL="457200" algn="ctr">
              <a:lnSpc>
                <a:spcPct val="107000"/>
              </a:lnSpc>
            </a:pPr>
            <a:r>
              <a:rPr lang="ru-RU" sz="9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Карельское республиканское отделение Общероссийской общественной организации «Национальная родительская ассоциация социальной поддержки семьи и защиты семейных ценностей» </a:t>
            </a:r>
          </a:p>
          <a:p>
            <a:pPr marL="457200" algn="ctr">
              <a:lnSpc>
                <a:spcPct val="107000"/>
              </a:lnSpc>
            </a:pPr>
            <a:r>
              <a:rPr lang="ru-RU" sz="9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Уполномоченный по правам ребёнка в Республике Карелия</a:t>
            </a:r>
          </a:p>
          <a:p>
            <a:pPr marL="457200" algn="ctr">
              <a:lnSpc>
                <a:spcPct val="107000"/>
              </a:lnSpc>
            </a:pPr>
            <a:r>
              <a:rPr lang="ru-RU" sz="9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Карельское региональное отделение Общероссийской общественно-государственной детско-юношеской организации «Российское движение школьников» </a:t>
            </a:r>
          </a:p>
          <a:p>
            <a:pPr marL="457200" algn="ctr">
              <a:lnSpc>
                <a:spcPct val="107000"/>
              </a:lnSpc>
            </a:pPr>
            <a:r>
              <a:rPr lang="ru-RU" sz="9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Карельский региональный общественный благотворительный фонд </a:t>
            </a:r>
          </a:p>
          <a:p>
            <a:pPr marL="457200" algn="ctr">
              <a:lnSpc>
                <a:spcPct val="107000"/>
              </a:lnSpc>
            </a:pPr>
            <a:r>
              <a:rPr lang="ru-RU" sz="9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«Центр развития молодежных и общественных инициатив» </a:t>
            </a:r>
          </a:p>
          <a:p>
            <a:pPr algn="ctr">
              <a:lnSpc>
                <a:spcPct val="107000"/>
              </a:lnSpc>
            </a:pPr>
            <a:r>
              <a:rPr lang="ru-RU" sz="9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Организации-партнеры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65085"/>
            <a:ext cx="706437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96F5536B-5A95-4F34-87E9-970DA1DEB3D4}"/>
              </a:ext>
            </a:extLst>
          </p:cNvPr>
          <p:cNvSpPr/>
          <p:nvPr/>
        </p:nvSpPr>
        <p:spPr>
          <a:xfrm>
            <a:off x="1187624" y="1517883"/>
            <a:ext cx="78309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1200" dirty="0">
              <a:solidFill>
                <a:srgbClr val="FFFF00"/>
              </a:solidFill>
              <a:latin typeface="Georgia" panose="02040502050405020303" pitchFamily="18" charset="0"/>
            </a:endParaRPr>
          </a:p>
          <a:p>
            <a:pPr algn="r"/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«Воспитывать — не значит говорить детям хорошие слова, наставлять и </a:t>
            </a:r>
            <a:r>
              <a:rPr lang="ru-RU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назидать</a:t>
            </a: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их,</a:t>
            </a:r>
          </a:p>
          <a:p>
            <a:pPr algn="r"/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а, прежде всего, самому жить по-человечески. Кто хочет исполнить свой долг</a:t>
            </a:r>
          </a:p>
          <a:p>
            <a:pPr algn="r"/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относительно детей, тот должен начать воспитание с самого себя».  </a:t>
            </a:r>
          </a:p>
          <a:p>
            <a:pPr algn="r"/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А.Н. Острогорский, Российский педагог и публицист, </a:t>
            </a: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 в.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E379DD3-E18F-4B53-9791-2E1CB8211BA1}"/>
              </a:ext>
            </a:extLst>
          </p:cNvPr>
          <p:cNvSpPr/>
          <p:nvPr/>
        </p:nvSpPr>
        <p:spPr>
          <a:xfrm>
            <a:off x="583006" y="4160390"/>
            <a:ext cx="8280920" cy="1572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3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Социокультурные особенности государства и общества на современном этапе их развития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3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Социокультурные  возможности  личности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3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Социокультурный  потенциал  родителей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 startAt="4"/>
            </a:pPr>
            <a:r>
              <a:rPr lang="ru-RU" sz="13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Социокультурный потенциал ребёнка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 startAt="4"/>
            </a:pPr>
            <a:r>
              <a:rPr lang="ru-RU" sz="13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Система поддержки детей, родителей и специалистов в развитии социокультурной грамотности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F84FFF4-B24A-4D54-9C5E-C27306F9A098}"/>
              </a:ext>
            </a:extLst>
          </p:cNvPr>
          <p:cNvSpPr txBox="1"/>
          <p:nvPr/>
        </p:nvSpPr>
        <p:spPr>
          <a:xfrm>
            <a:off x="3635896" y="3450486"/>
            <a:ext cx="23673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Вебинара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5DC1DFE4-344B-454F-A852-FEB000E92D9A}"/>
              </a:ext>
            </a:extLst>
          </p:cNvPr>
          <p:cNvSpPr/>
          <p:nvPr/>
        </p:nvSpPr>
        <p:spPr>
          <a:xfrm>
            <a:off x="1763688" y="6450519"/>
            <a:ext cx="5382657" cy="29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18415" algn="l"/>
              </a:tabLst>
            </a:pPr>
            <a:r>
              <a:rPr lang="ru-RU" sz="1300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Республика Карелия, г. Петрозаводск, 27  июня  2018 года</a:t>
            </a:r>
            <a:endParaRPr lang="ru-RU" sz="13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040" y="142852"/>
            <a:ext cx="907960" cy="872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035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1560" y="3429000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683" y="188640"/>
            <a:ext cx="1110669" cy="79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FC8395B-7FD9-4B26-9A86-A6B60FDFA69D}"/>
              </a:ext>
            </a:extLst>
          </p:cNvPr>
          <p:cNvSpPr/>
          <p:nvPr/>
        </p:nvSpPr>
        <p:spPr>
          <a:xfrm>
            <a:off x="1401585" y="333306"/>
            <a:ext cx="6338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1848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Вебинар «Мудрость воспитания сердцем»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Социокультурная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грамотность родителей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31D8AC7E-AFEB-4779-841F-F9D337127296}"/>
              </a:ext>
            </a:extLst>
          </p:cNvPr>
          <p:cNvSpPr/>
          <p:nvPr/>
        </p:nvSpPr>
        <p:spPr>
          <a:xfrm>
            <a:off x="1835696" y="526488"/>
            <a:ext cx="5040560" cy="306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18415" algn="l"/>
              </a:tabLst>
            </a:pPr>
            <a:endParaRPr lang="ru-RU" sz="14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4016"/>
            <a:ext cx="611771" cy="90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0"/>
            <a:ext cx="1023411" cy="984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188640"/>
            <a:ext cx="79208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Схема 11"/>
          <p:cNvGraphicFramePr/>
          <p:nvPr/>
        </p:nvGraphicFramePr>
        <p:xfrm>
          <a:off x="179512" y="1340768"/>
          <a:ext cx="8749636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72962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1560" y="3429000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683" y="188640"/>
            <a:ext cx="1110669" cy="79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FC8395B-7FD9-4B26-9A86-A6B60FDFA69D}"/>
              </a:ext>
            </a:extLst>
          </p:cNvPr>
          <p:cNvSpPr/>
          <p:nvPr/>
        </p:nvSpPr>
        <p:spPr>
          <a:xfrm>
            <a:off x="1401585" y="333306"/>
            <a:ext cx="6338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1848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Вебинар «Мудрость воспитания сердцем»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Социокультурная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грамотность родителей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31D8AC7E-AFEB-4779-841F-F9D337127296}"/>
              </a:ext>
            </a:extLst>
          </p:cNvPr>
          <p:cNvSpPr/>
          <p:nvPr/>
        </p:nvSpPr>
        <p:spPr>
          <a:xfrm>
            <a:off x="1835696" y="526488"/>
            <a:ext cx="5040560" cy="306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18415" algn="l"/>
              </a:tabLst>
            </a:pPr>
            <a:endParaRPr lang="ru-RU" sz="14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4016"/>
            <a:ext cx="611771" cy="90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0"/>
            <a:ext cx="1023411" cy="984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188640"/>
            <a:ext cx="79208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7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t="22266" b="20641"/>
          <a:stretch>
            <a:fillRect/>
          </a:stretch>
        </p:blipFill>
        <p:spPr bwMode="auto">
          <a:xfrm>
            <a:off x="142843" y="1071546"/>
            <a:ext cx="8858313" cy="4071966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0" y="5042118"/>
            <a:ext cx="9144000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ДВЕ ВЕЩИ НАПОЛНЯЮТ ДУШУ ПОСТОЯННО НОВЫМ И ВОЗРАСТАЮЩИМ УДИВЛЕНИЕМ И БЛАГОГОВЕНИЕМ …: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ЗВЕЗДНОЕ НЕБО НАДО МНОЙ И НРАВСТВЕННЫЙ ЗАКОН ВО МНЕ</a:t>
            </a:r>
          </a:p>
          <a:p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природа беспокоилась не о том, чтобы человек жил хорошо, а о том, чтобы он сам достиг такого положения, когда,  ведомый чувством долга и благодаря своему поведению, он станет достойным жизни и благополучия.</a:t>
            </a:r>
          </a:p>
        </p:txBody>
      </p:sp>
    </p:spTree>
    <p:extLst>
      <p:ext uri="{BB962C8B-B14F-4D97-AF65-F5344CB8AC3E}">
        <p14:creationId xmlns:p14="http://schemas.microsoft.com/office/powerpoint/2010/main" val="272962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1560" y="3429000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683" y="188640"/>
            <a:ext cx="1110669" cy="79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FC8395B-7FD9-4B26-9A86-A6B60FDFA69D}"/>
              </a:ext>
            </a:extLst>
          </p:cNvPr>
          <p:cNvSpPr/>
          <p:nvPr/>
        </p:nvSpPr>
        <p:spPr>
          <a:xfrm>
            <a:off x="1401585" y="333306"/>
            <a:ext cx="6338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1848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Вебинар «Мудрость воспитания сердцем»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Социокультурная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грамотность родителей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31D8AC7E-AFEB-4779-841F-F9D337127296}"/>
              </a:ext>
            </a:extLst>
          </p:cNvPr>
          <p:cNvSpPr/>
          <p:nvPr/>
        </p:nvSpPr>
        <p:spPr>
          <a:xfrm>
            <a:off x="1835696" y="526488"/>
            <a:ext cx="5040560" cy="306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18415" algn="l"/>
              </a:tabLst>
            </a:pPr>
            <a:endParaRPr lang="ru-RU" sz="14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4016"/>
            <a:ext cx="611771" cy="90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0"/>
            <a:ext cx="1023411" cy="984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188640"/>
            <a:ext cx="79208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937598736"/>
              </p:ext>
            </p:extLst>
          </p:nvPr>
        </p:nvGraphicFramePr>
        <p:xfrm>
          <a:off x="142844" y="928669"/>
          <a:ext cx="8858312" cy="5786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72962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1560" y="3429000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041" y="188640"/>
            <a:ext cx="1110669" cy="79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FC8395B-7FD9-4B26-9A86-A6B60FDFA69D}"/>
              </a:ext>
            </a:extLst>
          </p:cNvPr>
          <p:cNvSpPr/>
          <p:nvPr/>
        </p:nvSpPr>
        <p:spPr>
          <a:xfrm>
            <a:off x="1401585" y="333306"/>
            <a:ext cx="6338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1848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Вебинар «Мудрость воспитания сердцем»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Социокультурная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грамотность родителей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31D8AC7E-AFEB-4779-841F-F9D337127296}"/>
              </a:ext>
            </a:extLst>
          </p:cNvPr>
          <p:cNvSpPr/>
          <p:nvPr/>
        </p:nvSpPr>
        <p:spPr>
          <a:xfrm>
            <a:off x="1835696" y="526488"/>
            <a:ext cx="5040560" cy="306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18415" algn="l"/>
              </a:tabLst>
            </a:pPr>
            <a:endParaRPr lang="ru-RU" sz="14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611771" cy="90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0"/>
            <a:ext cx="1023411" cy="984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2976" y="116632"/>
            <a:ext cx="79208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395536" y="1142984"/>
            <a:ext cx="849694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Источники, вдохновляющие на развитие </a:t>
            </a:r>
            <a:r>
              <a:rPr lang="ru-RU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социокультурного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потенциала личности: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42844" y="1928802"/>
            <a:ext cx="8821644" cy="480131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Всеобщая декларация прав человека 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электронный ресурс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]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URL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http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:// </a:t>
            </a:r>
            <a:r>
              <a:rPr lang="en-US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  <a:hlinkClick r:id="rId7"/>
              </a:rPr>
              <a:t>www.un.org/ru/documents/decl_conv/declarations/declhr.shtml</a:t>
            </a:r>
            <a:endParaRPr lang="ru-RU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AutoNum type="arabicPeriod"/>
            </a:pPr>
            <a:endParaRPr lang="ru-RU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Блаженный Августин </a:t>
            </a:r>
            <a:r>
              <a:rPr lang="ru-RU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Аврелий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Исповедь. М.: 2003</a:t>
            </a:r>
          </a:p>
          <a:p>
            <a:pPr algn="just"/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 Зелинский Ф. Сказочная древность Эллады. М.: 1994</a:t>
            </a:r>
          </a:p>
          <a:p>
            <a:pPr algn="just"/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4. Мифы народов мира / Гл. ред. С.А.Токарев. М.: 2008.</a:t>
            </a:r>
          </a:p>
          <a:p>
            <a:pPr algn="just"/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5. Итальянский гуманизм эпохи Возрождения. Сборник текстов. В 2-х частях./Под ред. С.М. </a:t>
            </a:r>
            <a:r>
              <a:rPr lang="ru-RU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Стама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Саратов: 1984/1988.</a:t>
            </a:r>
          </a:p>
          <a:p>
            <a:pPr algn="just"/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6. Кант И. Основы метафизики нравственности. М.: 2001 ( и другие издания)</a:t>
            </a:r>
          </a:p>
          <a:p>
            <a:pPr algn="just"/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7.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Соловьев В. С. Чтения о Богочеловечестве//Соловьев В. Соч.: В 2 т. Т. 2. М., 1989.</a:t>
            </a:r>
          </a:p>
        </p:txBody>
      </p:sp>
    </p:spTree>
    <p:extLst>
      <p:ext uri="{BB962C8B-B14F-4D97-AF65-F5344CB8AC3E}">
        <p14:creationId xmlns:p14="http://schemas.microsoft.com/office/powerpoint/2010/main" val="272962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2B8BF8B-A8B3-4A12-B5D6-5E1256E7F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229" y="214290"/>
            <a:ext cx="1306163" cy="928694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B46C6065-11C7-4348-8074-1E820D4B6253}"/>
              </a:ext>
            </a:extLst>
          </p:cNvPr>
          <p:cNvSpPr/>
          <p:nvPr/>
        </p:nvSpPr>
        <p:spPr>
          <a:xfrm>
            <a:off x="285720" y="71414"/>
            <a:ext cx="6858048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ГАУ ДПО РК «Карельский институт развития образования» </a:t>
            </a: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Карельское республиканское отделение Общероссийской общественной организации «Национальная родительская ассоциация социальной поддержки семьи и защиты семейных ценностей» </a:t>
            </a: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Уполномоченный по правам ребёнка в Республике Карелия</a:t>
            </a: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Карельское региональное отделение Общероссийской общественно-государственной детско-юношеской организации «Российское движение школьников» </a:t>
            </a: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Карельский региональный общественный благотворительный фонд </a:t>
            </a: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«Центр развития молодежных и общественных инициатив»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6FF41E0-37DA-429A-93D8-D117C3BCF676}"/>
              </a:ext>
            </a:extLst>
          </p:cNvPr>
          <p:cNvSpPr/>
          <p:nvPr/>
        </p:nvSpPr>
        <p:spPr>
          <a:xfrm>
            <a:off x="384836" y="2851771"/>
            <a:ext cx="8435636" cy="3764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18415" algn="l"/>
              </a:tabLst>
            </a:pP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Социокультурная грамотность родителей </a:t>
            </a:r>
          </a:p>
          <a:p>
            <a:pPr algn="ctr">
              <a:lnSpc>
                <a:spcPct val="107000"/>
              </a:lnSpc>
              <a:tabLst>
                <a:tab pos="18415" algn="l"/>
              </a:tabLst>
            </a:pPr>
            <a:endParaRPr lang="ru-RU" sz="2800" b="1" dirty="0">
              <a:solidFill>
                <a:srgbClr val="18482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tabLst>
                <a:tab pos="18415" algn="l"/>
              </a:tabLst>
            </a:pPr>
            <a:r>
              <a:rPr lang="ru-RU" sz="30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Социокультурный  потенциал  родителей</a:t>
            </a:r>
          </a:p>
          <a:p>
            <a:pPr algn="r">
              <a:lnSpc>
                <a:spcPct val="107000"/>
              </a:lnSpc>
              <a:tabLst>
                <a:tab pos="18415" algn="l"/>
              </a:tabLst>
            </a:pPr>
            <a:endParaRPr lang="ru-RU" sz="13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7000"/>
              </a:lnSpc>
              <a:tabLst>
                <a:tab pos="18415" algn="l"/>
              </a:tabLst>
            </a:pPr>
            <a:endParaRPr lang="ru-RU" sz="13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7000"/>
              </a:lnSpc>
              <a:tabLst>
                <a:tab pos="18415" algn="l"/>
              </a:tabLst>
            </a:pPr>
            <a:endParaRPr lang="ru-RU" sz="13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7000"/>
              </a:lnSpc>
              <a:tabLst>
                <a:tab pos="18415" algn="l"/>
              </a:tabLst>
            </a:pPr>
            <a:endParaRPr lang="ru-RU" sz="14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7000"/>
              </a:lnSpc>
              <a:tabLst>
                <a:tab pos="18415" algn="l"/>
              </a:tabLst>
            </a:pPr>
            <a:endParaRPr lang="ru-RU" sz="14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7000"/>
              </a:lnSpc>
              <a:tabLst>
                <a:tab pos="18415" algn="l"/>
              </a:tabLst>
            </a:pPr>
            <a:r>
              <a:rPr lang="ru-RU" sz="1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Комиссарова Ирина Анатольевна, методист отдела дошкольного</a:t>
            </a:r>
          </a:p>
          <a:p>
            <a:pPr algn="r">
              <a:lnSpc>
                <a:spcPct val="107000"/>
              </a:lnSpc>
              <a:tabLst>
                <a:tab pos="18415" algn="l"/>
              </a:tabLst>
            </a:pPr>
            <a:r>
              <a:rPr lang="ru-RU" sz="1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начального образования ГАУ ДПО РК «Карельский институт</a:t>
            </a:r>
          </a:p>
          <a:p>
            <a:pPr algn="r">
              <a:lnSpc>
                <a:spcPct val="107000"/>
              </a:lnSpc>
              <a:tabLst>
                <a:tab pos="18415" algn="l"/>
              </a:tabLst>
            </a:pPr>
            <a:r>
              <a:rPr lang="ru-RU" sz="1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развития образования», сокоординатор программ по созданию</a:t>
            </a:r>
          </a:p>
          <a:p>
            <a:pPr algn="r">
              <a:lnSpc>
                <a:spcPct val="107000"/>
              </a:lnSpc>
              <a:tabLst>
                <a:tab pos="18415" algn="l"/>
              </a:tabLst>
            </a:pPr>
            <a:r>
              <a:rPr lang="ru-RU" sz="1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Общественно-государственных центров семейной поддержки Карельского республиканского отделения Национальной родительской ассоциации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89F0EEA8-4AE3-46BB-8B6A-859036743D4C}"/>
              </a:ext>
            </a:extLst>
          </p:cNvPr>
          <p:cNvSpPr/>
          <p:nvPr/>
        </p:nvSpPr>
        <p:spPr>
          <a:xfrm>
            <a:off x="107504" y="1628800"/>
            <a:ext cx="89110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Вебинар «Мудрость воспитания сердцем»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88884"/>
            <a:ext cx="701675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823" y="62514"/>
            <a:ext cx="954673" cy="918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652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1560" y="3429000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945" y="197580"/>
            <a:ext cx="1326693" cy="94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FC8395B-7FD9-4B26-9A86-A6B60FDFA69D}"/>
              </a:ext>
            </a:extLst>
          </p:cNvPr>
          <p:cNvSpPr/>
          <p:nvPr/>
        </p:nvSpPr>
        <p:spPr>
          <a:xfrm>
            <a:off x="916339" y="333306"/>
            <a:ext cx="55278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1848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Вебинар «Мудрость воспитания сердцем»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Социокультурная  грамотность родителей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31D8AC7E-AFEB-4779-841F-F9D337127296}"/>
              </a:ext>
            </a:extLst>
          </p:cNvPr>
          <p:cNvSpPr/>
          <p:nvPr/>
        </p:nvSpPr>
        <p:spPr>
          <a:xfrm>
            <a:off x="1835696" y="526488"/>
            <a:ext cx="5040560" cy="306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18415" algn="l"/>
              </a:tabLst>
            </a:pPr>
            <a:endParaRPr lang="ru-RU" sz="14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22" y="305547"/>
            <a:ext cx="701675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71802" y="1300154"/>
            <a:ext cx="3143272" cy="914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Социокультурный потенциал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00034" y="2571744"/>
            <a:ext cx="3571900" cy="18573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Культурный компонент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-региональная среда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-культура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-уровень знаний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-инновационная активность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214942" y="3143248"/>
            <a:ext cx="3429024" cy="25717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Социальный компонент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-материальное положение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-социальная инфраструктура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-удовлетворённость жизнью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-социальное самочувствие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-экологическая обстановка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 rot="5400000">
            <a:off x="3464711" y="2321711"/>
            <a:ext cx="285752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572132" y="2285992"/>
            <a:ext cx="714380" cy="6429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1" descr="C:\Users\Игорь\Desktop\+Вебинар 25.06\картинки\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5047436"/>
            <a:ext cx="2509511" cy="2024902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5548"/>
            <a:ext cx="1085850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485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1560" y="3429000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</p:txBody>
      </p:sp>
      <p:pic>
        <p:nvPicPr>
          <p:cNvPr id="11" name="Picture 5" descr="C:\Users\Игорь\Desktop\+Вебинар 25.06\картинки\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573054"/>
            <a:ext cx="3000396" cy="2070655"/>
          </a:xfrm>
          <a:prstGeom prst="rect">
            <a:avLst/>
          </a:prstGeom>
          <a:noFill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675" y="158350"/>
            <a:ext cx="1326693" cy="94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FC8395B-7FD9-4B26-9A86-A6B60FDFA69D}"/>
              </a:ext>
            </a:extLst>
          </p:cNvPr>
          <p:cNvSpPr/>
          <p:nvPr/>
        </p:nvSpPr>
        <p:spPr>
          <a:xfrm>
            <a:off x="1259632" y="333306"/>
            <a:ext cx="51866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1848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Вебинар «Мудрость воспитания сердцем»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Социокультурная  грамотность родителей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31D8AC7E-AFEB-4779-841F-F9D337127296}"/>
              </a:ext>
            </a:extLst>
          </p:cNvPr>
          <p:cNvSpPr/>
          <p:nvPr/>
        </p:nvSpPr>
        <p:spPr>
          <a:xfrm>
            <a:off x="1835696" y="526488"/>
            <a:ext cx="5040560" cy="306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18415" algn="l"/>
              </a:tabLst>
            </a:pPr>
            <a:endParaRPr lang="ru-RU" sz="14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22" y="305547"/>
            <a:ext cx="701675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214282" y="1071546"/>
            <a:ext cx="8572560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333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Особенности социокультурной среды : </a:t>
            </a:r>
          </a:p>
          <a:p>
            <a:pPr marL="0" marR="0" lvl="0" indent="3333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333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- увеличение скорости изменений в жизни, быстрое освоение новыми поколениями социального опыта; 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333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- стремительное развитие процессов интеграции и глобализации современного мира;  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333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-  многоканальная социализация, смещение ценностных ориентаций;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333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-  углубление социальных и культурных противоречий, локальных конфликтов и других факторов, угрожающих человеку, его жизни, здоровью и др.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4" descr="C:\Users\Игорь\Desktop\+Вебинар 25.06\картинки\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4411272"/>
            <a:ext cx="3071834" cy="2303876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227" y="60767"/>
            <a:ext cx="1085850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624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1560" y="3429000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795" y="116632"/>
            <a:ext cx="1326693" cy="94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FC8395B-7FD9-4B26-9A86-A6B60FDFA69D}"/>
              </a:ext>
            </a:extLst>
          </p:cNvPr>
          <p:cNvSpPr/>
          <p:nvPr/>
        </p:nvSpPr>
        <p:spPr>
          <a:xfrm>
            <a:off x="1259632" y="333306"/>
            <a:ext cx="53306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1848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Вебинар «Мудрость воспитания сердцем»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Социокультурная  грамотность родителей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31D8AC7E-AFEB-4779-841F-F9D337127296}"/>
              </a:ext>
            </a:extLst>
          </p:cNvPr>
          <p:cNvSpPr/>
          <p:nvPr/>
        </p:nvSpPr>
        <p:spPr>
          <a:xfrm>
            <a:off x="1835696" y="526488"/>
            <a:ext cx="5040560" cy="306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18415" algn="l"/>
              </a:tabLst>
            </a:pPr>
            <a:endParaRPr lang="ru-RU" sz="14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22" y="305547"/>
            <a:ext cx="701675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980728"/>
            <a:ext cx="79208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Ступени реализации Концепции духовно-нравственного воспитания детей и молодежи</a:t>
            </a:r>
            <a:r>
              <a:rPr lang="ru-RU" sz="24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5929330"/>
            <a:ext cx="3143272" cy="8429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Усвоение ребенком ценностей семьи с первых лет жизни  на отношения в обществе и составляют основу гражданского поведения человека.</a:t>
            </a:r>
            <a:endParaRPr lang="ru-RU" sz="11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928794" y="4643446"/>
            <a:ext cx="3500462" cy="12144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Осознанное принятие традиций, ценностей, культурно-исторической, социальной и духовной жизни родного города, края. Через семью и социальное окружение наполняются содержанием понятия «Отечество», «малая родина», «родной язык», «моя семья», «мой дом».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857620" y="3357562"/>
            <a:ext cx="3429024" cy="12144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Принятие культуры и духовных традиций многонационального народа России. Развитие гражданского самосознания -укоренённость в этнокультурных традициях, к которым человек принадлежит по факту своего происхождения и начальной социализации.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500694" y="1928802"/>
            <a:ext cx="3571868" cy="1357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Сформированность  гражданственности высшей ступени процесса духовно-нравственного развития личности, гражданского, патриотического воспитания. Человек, осознающий культурные богатства своей страны, многонациональность народа, их значимость, особенности, единство и солидарность в судьбе страны.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" descr="C:\Users\Игорь\Desktop\+Вебинар 25.06\картинки\13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1928802"/>
            <a:ext cx="2965448" cy="2224086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486" y="44624"/>
            <a:ext cx="1085850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959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1560" y="3429000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283" y="49910"/>
            <a:ext cx="1326693" cy="94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FC8395B-7FD9-4B26-9A86-A6B60FDFA69D}"/>
              </a:ext>
            </a:extLst>
          </p:cNvPr>
          <p:cNvSpPr/>
          <p:nvPr/>
        </p:nvSpPr>
        <p:spPr>
          <a:xfrm>
            <a:off x="971600" y="333306"/>
            <a:ext cx="56686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1848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Вебинар «Мудрость воспитания сердцем»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Социокультурная  грамотность родителей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31D8AC7E-AFEB-4779-841F-F9D337127296}"/>
              </a:ext>
            </a:extLst>
          </p:cNvPr>
          <p:cNvSpPr/>
          <p:nvPr/>
        </p:nvSpPr>
        <p:spPr>
          <a:xfrm>
            <a:off x="1835696" y="526488"/>
            <a:ext cx="5040560" cy="306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18415" algn="l"/>
              </a:tabLst>
            </a:pPr>
            <a:endParaRPr lang="ru-RU" sz="14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22" y="305547"/>
            <a:ext cx="701675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5674022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«Теперь, когда мы научились летать по воздуху, как птицы, плавать под водой, как рыбы, нам не хватает только одного: научиться жить на земле, как люди» </a:t>
            </a:r>
          </a:p>
          <a:p>
            <a:pPr algn="r"/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Бернард Шоу</a:t>
            </a:r>
          </a:p>
        </p:txBody>
      </p:sp>
      <p:pic>
        <p:nvPicPr>
          <p:cNvPr id="1026" name="Picture 2" descr="C:\Documents and Settings\root\Рабочий стол\+Вебинар 25.06\картинки\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70" y="993502"/>
            <a:ext cx="5072097" cy="4680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457" y="49910"/>
            <a:ext cx="1085850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599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1560" y="3429000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864" y="173714"/>
            <a:ext cx="1326693" cy="94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FC8395B-7FD9-4B26-9A86-A6B60FDFA69D}"/>
              </a:ext>
            </a:extLst>
          </p:cNvPr>
          <p:cNvSpPr/>
          <p:nvPr/>
        </p:nvSpPr>
        <p:spPr>
          <a:xfrm>
            <a:off x="971600" y="333306"/>
            <a:ext cx="56686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1848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Вебинар «Мудрость воспитания сердцем»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Социокультурная  грамотность родителей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31D8AC7E-AFEB-4779-841F-F9D337127296}"/>
              </a:ext>
            </a:extLst>
          </p:cNvPr>
          <p:cNvSpPr/>
          <p:nvPr/>
        </p:nvSpPr>
        <p:spPr>
          <a:xfrm>
            <a:off x="1835696" y="526488"/>
            <a:ext cx="5040560" cy="306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18415" algn="l"/>
              </a:tabLst>
            </a:pPr>
            <a:endParaRPr lang="ru-RU" sz="14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22" y="305547"/>
            <a:ext cx="701675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245" y="76131"/>
            <a:ext cx="1085850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 descr="C:\Users\Игорь\Desktop\+Вебинар 25.06\картинки\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1" y="1285860"/>
            <a:ext cx="2857520" cy="2143140"/>
          </a:xfrm>
          <a:prstGeom prst="rect">
            <a:avLst/>
          </a:prstGeom>
          <a:noFill/>
        </p:spPr>
      </p:pic>
      <p:pic>
        <p:nvPicPr>
          <p:cNvPr id="12" name="Picture 3" descr="C:\Users\Игорь\Desktop\+Вебинар 25.06\картинки\1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8663" y="1197865"/>
            <a:ext cx="2714644" cy="2085469"/>
          </a:xfrm>
          <a:prstGeom prst="rect">
            <a:avLst/>
          </a:prstGeom>
          <a:noFill/>
        </p:spPr>
      </p:pic>
      <p:pic>
        <p:nvPicPr>
          <p:cNvPr id="3" name="Picture 2" descr="C:\Users\Игорь\Desktop\Веб\статья\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" y="4286264"/>
            <a:ext cx="2571736" cy="2571736"/>
          </a:xfrm>
          <a:prstGeom prst="rect">
            <a:avLst/>
          </a:prstGeom>
          <a:noFill/>
        </p:spPr>
      </p:pic>
      <p:pic>
        <p:nvPicPr>
          <p:cNvPr id="1027" name="Picture 3" descr="C:\Users\Игорь\Desktop\Веб\статья\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34138" y="4149080"/>
            <a:ext cx="2809862" cy="2664296"/>
          </a:xfrm>
          <a:prstGeom prst="rect">
            <a:avLst/>
          </a:prstGeom>
          <a:noFill/>
        </p:spPr>
      </p:pic>
      <p:pic>
        <p:nvPicPr>
          <p:cNvPr id="1028" name="Picture 4" descr="C:\Users\Игорь\Desktop\Веб\статья\3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43240" y="3071810"/>
            <a:ext cx="2857520" cy="1905943"/>
          </a:xfrm>
          <a:prstGeom prst="rect">
            <a:avLst/>
          </a:prstGeom>
          <a:noFill/>
        </p:spPr>
      </p:pic>
      <p:pic>
        <p:nvPicPr>
          <p:cNvPr id="1029" name="Picture 5" descr="C:\Users\Игорь\Desktop\Веб\статья\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30564" y="5271855"/>
            <a:ext cx="2770196" cy="1514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108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2B8BF8B-A8B3-4A12-B5D6-5E1256E7F9F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89510" y="250844"/>
            <a:ext cx="1329043" cy="94496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B46C6065-11C7-4348-8074-1E820D4B6253}"/>
              </a:ext>
            </a:extLst>
          </p:cNvPr>
          <p:cNvSpPr/>
          <p:nvPr/>
        </p:nvSpPr>
        <p:spPr>
          <a:xfrm>
            <a:off x="978597" y="283077"/>
            <a:ext cx="6768752" cy="159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ГАУ ДПО РК «Карельский институт развития образования» </a:t>
            </a:r>
            <a:endParaRPr lang="ru-RU" sz="11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ctr">
              <a:lnSpc>
                <a:spcPct val="107000"/>
              </a:lnSpc>
            </a:pPr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Карельское республиканское отделение Общероссийской общественной организации «Национальная родительская ассоциация социальной поддержки семьи и защиты семейных ценностей» Уполномоченный по правам ребёнка в Республике Карелия</a:t>
            </a: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Карельское региональное отделение Общероссийской общественно-государственной детско-юношеской организации «Российское движение школьников» </a:t>
            </a:r>
            <a:endParaRPr lang="ru-RU" sz="11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Карельский региональный общественный благотворительный фонд </a:t>
            </a:r>
            <a:endParaRPr lang="ru-RU" sz="11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«Центр развития молодежных и общественных инициатив»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Министерство по национальной и региональной политики Республики Карелия </a:t>
            </a:r>
            <a:endParaRPr lang="ru-RU" sz="11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6FF41E0-37DA-429A-93D8-D117C3BCF676}"/>
              </a:ext>
            </a:extLst>
          </p:cNvPr>
          <p:cNvSpPr/>
          <p:nvPr/>
        </p:nvSpPr>
        <p:spPr>
          <a:xfrm>
            <a:off x="419116" y="2204865"/>
            <a:ext cx="8435636" cy="445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18415" algn="l"/>
              </a:tabLst>
            </a:pPr>
            <a:endParaRPr lang="ru-RU" sz="32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tabLst>
                <a:tab pos="18415" algn="l"/>
              </a:tabLst>
            </a:pPr>
            <a:r>
              <a:rPr lang="ru-RU" sz="2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Социокультурная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грамотность родителей </a:t>
            </a:r>
          </a:p>
          <a:p>
            <a:pPr algn="ctr">
              <a:lnSpc>
                <a:spcPct val="107000"/>
              </a:lnSpc>
              <a:tabLst>
                <a:tab pos="18415" algn="l"/>
              </a:tabLst>
            </a:pPr>
            <a:endParaRPr lang="ru-RU" sz="2800" b="1" dirty="0">
              <a:solidFill>
                <a:srgbClr val="18482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tabLst>
                <a:tab pos="18415" algn="l"/>
              </a:tabLst>
            </a:pPr>
            <a:r>
              <a:rPr lang="ru-RU" sz="28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Социокультурные особенности </a:t>
            </a:r>
          </a:p>
          <a:p>
            <a:pPr algn="ctr">
              <a:lnSpc>
                <a:spcPct val="107000"/>
              </a:lnSpc>
              <a:tabLst>
                <a:tab pos="18415" algn="l"/>
              </a:tabLst>
            </a:pPr>
            <a:r>
              <a:rPr lang="ru-RU" sz="28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государства и общества</a:t>
            </a:r>
            <a:r>
              <a:rPr lang="ru-RU" altLang="ru-RU" sz="2800" b="1" dirty="0">
                <a:solidFill>
                  <a:srgbClr val="00B050"/>
                </a:solidFill>
              </a:rPr>
              <a:t> </a:t>
            </a:r>
            <a:r>
              <a:rPr lang="ru-RU" altLang="ru-RU" sz="28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современном этапе их развития </a:t>
            </a:r>
            <a:endParaRPr lang="ru-RU" sz="2800" b="1" dirty="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7000"/>
              </a:lnSpc>
              <a:tabLst>
                <a:tab pos="18415" algn="l"/>
              </a:tabLst>
            </a:pPr>
            <a:endParaRPr lang="ru-RU" sz="13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7000"/>
              </a:lnSpc>
              <a:tabLst>
                <a:tab pos="18415" algn="l"/>
              </a:tabLst>
            </a:pPr>
            <a:r>
              <a:rPr lang="ru-RU" sz="16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Ершова Александра Борисовна</a:t>
            </a:r>
            <a:r>
              <a:rPr lang="ru-RU" altLang="ru-RU" sz="16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начальник управления </a:t>
            </a:r>
          </a:p>
          <a:p>
            <a:pPr algn="r">
              <a:lnSpc>
                <a:spcPct val="107000"/>
              </a:lnSpc>
              <a:tabLst>
                <a:tab pos="18415" algn="l"/>
              </a:tabLst>
            </a:pPr>
            <a:r>
              <a:rPr lang="ru-RU" altLang="ru-RU" sz="16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национальной политики – начальник отдела</a:t>
            </a:r>
          </a:p>
          <a:p>
            <a:pPr algn="r">
              <a:lnSpc>
                <a:spcPct val="107000"/>
              </a:lnSpc>
              <a:tabLst>
                <a:tab pos="18415" algn="l"/>
              </a:tabLst>
            </a:pPr>
            <a:r>
              <a:rPr lang="ru-RU" altLang="ru-RU" sz="16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межнациональных отношений, взаимодействия </a:t>
            </a:r>
          </a:p>
          <a:p>
            <a:pPr algn="r">
              <a:lnSpc>
                <a:spcPct val="107000"/>
              </a:lnSpc>
              <a:tabLst>
                <a:tab pos="18415" algn="l"/>
              </a:tabLst>
            </a:pPr>
            <a:r>
              <a:rPr lang="ru-RU" altLang="ru-RU" sz="16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общественными и религиозными объединениями Министерства национальной и региональной политики Республики Карелия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89F0EEA8-4AE3-46BB-8B6A-859036743D4C}"/>
              </a:ext>
            </a:extLst>
          </p:cNvPr>
          <p:cNvSpPr/>
          <p:nvPr/>
        </p:nvSpPr>
        <p:spPr>
          <a:xfrm>
            <a:off x="219983" y="1519890"/>
            <a:ext cx="89110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Вебинар «Мудрость воспитания сердцем»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283077"/>
            <a:ext cx="706437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па 8"/>
          <p:cNvGrpSpPr/>
          <p:nvPr/>
        </p:nvGrpSpPr>
        <p:grpSpPr>
          <a:xfrm>
            <a:off x="285720" y="1643050"/>
            <a:ext cx="785818" cy="1143008"/>
            <a:chOff x="547689" y="-21432"/>
            <a:chExt cx="1556168" cy="2174287"/>
          </a:xfrm>
        </p:grpSpPr>
        <p:sp>
          <p:nvSpPr>
            <p:cNvPr id="11" name="Пятиугольник 10"/>
            <p:cNvSpPr/>
            <p:nvPr/>
          </p:nvSpPr>
          <p:spPr>
            <a:xfrm rot="5400000">
              <a:off x="314690" y="398776"/>
              <a:ext cx="2039009" cy="1241457"/>
            </a:xfrm>
            <a:prstGeom prst="homePlate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>
                <a:solidFill>
                  <a:prstClr val="white"/>
                </a:solidFill>
              </a:endParaRPr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769" y="218170"/>
              <a:ext cx="758731" cy="106891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55886">
              <a:off x="1588508" y="1544150"/>
              <a:ext cx="478930" cy="165783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55886">
              <a:off x="1280227" y="1843852"/>
              <a:ext cx="478930" cy="165783"/>
            </a:xfrm>
            <a:prstGeom prst="rect">
              <a:avLst/>
            </a:prstGeom>
          </p:spPr>
        </p:pic>
        <p:grpSp>
          <p:nvGrpSpPr>
            <p:cNvPr id="3" name="Группа 32"/>
            <p:cNvGrpSpPr/>
            <p:nvPr/>
          </p:nvGrpSpPr>
          <p:grpSpPr>
            <a:xfrm rot="5400000">
              <a:off x="585033" y="1526507"/>
              <a:ext cx="787211" cy="465485"/>
              <a:chOff x="1432627" y="1696550"/>
              <a:chExt cx="787211" cy="465485"/>
            </a:xfrm>
          </p:grpSpPr>
          <p:pic>
            <p:nvPicPr>
              <p:cNvPr id="24" name="Рисунок 2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155886">
                <a:off x="1740908" y="1696550"/>
                <a:ext cx="478930" cy="165783"/>
              </a:xfrm>
              <a:prstGeom prst="rect">
                <a:avLst/>
              </a:prstGeom>
            </p:spPr>
          </p:pic>
          <p:pic>
            <p:nvPicPr>
              <p:cNvPr id="25" name="Рисунок 2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155886">
                <a:off x="1432627" y="1996252"/>
                <a:ext cx="478930" cy="165783"/>
              </a:xfrm>
              <a:prstGeom prst="rect">
                <a:avLst/>
              </a:prstGeom>
            </p:spPr>
          </p:pic>
        </p:grpSp>
        <p:grpSp>
          <p:nvGrpSpPr>
            <p:cNvPr id="4" name="Группа 33"/>
            <p:cNvGrpSpPr/>
            <p:nvPr/>
          </p:nvGrpSpPr>
          <p:grpSpPr>
            <a:xfrm>
              <a:off x="547689" y="-21431"/>
              <a:ext cx="199868" cy="1455913"/>
              <a:chOff x="576265" y="58005"/>
              <a:chExt cx="171291" cy="1376476"/>
            </a:xfrm>
          </p:grpSpPr>
          <p:pic>
            <p:nvPicPr>
              <p:cNvPr id="21" name="Рисунок 2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2" y="1101418"/>
                <a:ext cx="494836" cy="171289"/>
              </a:xfrm>
              <a:prstGeom prst="rect">
                <a:avLst/>
              </a:prstGeom>
            </p:spPr>
          </p:pic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4" y="663929"/>
                <a:ext cx="494836" cy="171289"/>
              </a:xfrm>
              <a:prstGeom prst="rect">
                <a:avLst/>
              </a:prstGeom>
            </p:spPr>
          </p:pic>
          <p:pic>
            <p:nvPicPr>
              <p:cNvPr id="23" name="Рисунок 2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3" y="219778"/>
                <a:ext cx="494836" cy="171289"/>
              </a:xfrm>
              <a:prstGeom prst="rect">
                <a:avLst/>
              </a:prstGeom>
            </p:spPr>
          </p:pic>
        </p:grpSp>
        <p:grpSp>
          <p:nvGrpSpPr>
            <p:cNvPr id="5" name="Группа 34"/>
            <p:cNvGrpSpPr/>
            <p:nvPr/>
          </p:nvGrpSpPr>
          <p:grpSpPr>
            <a:xfrm flipH="1">
              <a:off x="1908748" y="-21432"/>
              <a:ext cx="195109" cy="1477346"/>
              <a:chOff x="576265" y="58005"/>
              <a:chExt cx="171291" cy="1376476"/>
            </a:xfrm>
          </p:grpSpPr>
          <p:pic>
            <p:nvPicPr>
              <p:cNvPr id="18" name="Рисунок 1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2" y="1101418"/>
                <a:ext cx="494836" cy="171289"/>
              </a:xfrm>
              <a:prstGeom prst="rect">
                <a:avLst/>
              </a:prstGeom>
            </p:spPr>
          </p:pic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4" y="663929"/>
                <a:ext cx="494836" cy="171289"/>
              </a:xfrm>
              <a:prstGeom prst="rect">
                <a:avLst/>
              </a:prstGeom>
            </p:spPr>
          </p:pic>
          <p:pic>
            <p:nvPicPr>
              <p:cNvPr id="20" name="Рисунок 1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3" y="219778"/>
                <a:ext cx="494836" cy="171289"/>
              </a:xfrm>
              <a:prstGeom prst="rect">
                <a:avLst/>
              </a:prstGeom>
            </p:spPr>
          </p:pic>
        </p:grpSp>
      </p:grpSp>
      <p:pic>
        <p:nvPicPr>
          <p:cNvPr id="26" name="Рисунок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68344" y="1340768"/>
            <a:ext cx="112275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615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1560" y="3429000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957" y="65338"/>
            <a:ext cx="1326693" cy="94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FC8395B-7FD9-4B26-9A86-A6B60FDFA69D}"/>
              </a:ext>
            </a:extLst>
          </p:cNvPr>
          <p:cNvSpPr/>
          <p:nvPr/>
        </p:nvSpPr>
        <p:spPr>
          <a:xfrm>
            <a:off x="1401585" y="333306"/>
            <a:ext cx="48265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1848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Вебинар «Мудрость воспитания сердцем»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Социокультурная  грамотность родителей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31D8AC7E-AFEB-4779-841F-F9D337127296}"/>
              </a:ext>
            </a:extLst>
          </p:cNvPr>
          <p:cNvSpPr/>
          <p:nvPr/>
        </p:nvSpPr>
        <p:spPr>
          <a:xfrm>
            <a:off x="1835696" y="526488"/>
            <a:ext cx="5040560" cy="306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18415" algn="l"/>
              </a:tabLst>
            </a:pPr>
            <a:endParaRPr lang="ru-RU" sz="14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22" y="305547"/>
            <a:ext cx="701675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14282" y="1071546"/>
            <a:ext cx="871543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b="1" dirty="0">
                <a:solidFill>
                  <a:srgbClr val="00B05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Уровни социокультурного потенциала: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000" dirty="0">
              <a:solidFill>
                <a:schemeClr val="accent5">
                  <a:lumMod val="50000"/>
                </a:schemeClr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Высокий уровень характеризуется высоким уровнем семейной культуры и демократическим стилем воспитания, высокой педагогической  и психологической грамотностью родителей, обладающих навыками саморегуляции, их заинтересованностью и умением проведения совместного досуга.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Средний уровень характеризуется среднем уровнем семейной культуры и демократическим стилем воспитания, наличием основных знаний в области воспитания и развития детей, их заинтересованностью в совместной досуговой деятельности с ребенком, но неумение ее организовать.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Низкий уровень характеризуется общей педагогической и психологической неграмотностью, отсутствие системы ценностей и нежеланием проводить семейный досуг, неправильным стилем воспитания и отсутствие навыков саморегуляции как у детей, так и у родителей.</a:t>
            </a:r>
          </a:p>
        </p:txBody>
      </p:sp>
      <p:pic>
        <p:nvPicPr>
          <p:cNvPr id="9" name="Picture 2" descr="C:\Users\Игорь\Desktop\+Вебинар 25.06\картинки\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4786322"/>
            <a:ext cx="2666986" cy="2000240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650" y="73422"/>
            <a:ext cx="1085850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162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1560" y="3429000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191" y="53605"/>
            <a:ext cx="1326693" cy="94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FC8395B-7FD9-4B26-9A86-A6B60FDFA69D}"/>
              </a:ext>
            </a:extLst>
          </p:cNvPr>
          <p:cNvSpPr/>
          <p:nvPr/>
        </p:nvSpPr>
        <p:spPr>
          <a:xfrm>
            <a:off x="1401585" y="333306"/>
            <a:ext cx="51866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1848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Вебинар «Мудрость воспитания сердцем»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Социокультурная  грамотность родителей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31D8AC7E-AFEB-4779-841F-F9D337127296}"/>
              </a:ext>
            </a:extLst>
          </p:cNvPr>
          <p:cNvSpPr/>
          <p:nvPr/>
        </p:nvSpPr>
        <p:spPr>
          <a:xfrm>
            <a:off x="1835696" y="526488"/>
            <a:ext cx="5040560" cy="306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18415" algn="l"/>
              </a:tabLst>
            </a:pPr>
            <a:endParaRPr lang="ru-RU" sz="14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22" y="305547"/>
            <a:ext cx="701675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85720" y="1288398"/>
            <a:ext cx="871543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Источники, вдохновляющие родителей на развитие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социокультурного потенциала :</a:t>
            </a:r>
          </a:p>
          <a:p>
            <a:pPr algn="just"/>
            <a:r>
              <a:rPr lang="ru-RU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Литература для родителей детей: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дошкольного, младшего и старшего возраста, 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подростков, 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детей с дефицитом внимания, 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агрессивных детей, 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детей с проблемами в обучении, адаптации вследствие неврологических заболеваний.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Литература по профилактике компьютерной и телевизионной зависимости.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Для родителей, находящихся в ситуации развода.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Электронные источники: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5"/>
              </a:rPr>
              <a:t>https://deti.edu.yar.ru/inform/informatsionno_obrazovatelnie_mat/literatura.html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  <a:hlinkClick r:id="rId6"/>
            </a:endParaRP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6"/>
              </a:rPr>
              <a:t>https://trizway.com/art/roditeliam/458.html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  <a:hlinkClick r:id="rId7"/>
            </a:endParaRP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7"/>
              </a:rPr>
              <a:t>https://nsportal.ru/shkola/rabota-s-roditelyami/library/2016/10/12/spisok-literatury-rekomendovannyy-roditelyam-po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842" y="105584"/>
            <a:ext cx="994158" cy="954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115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2B8BF8B-A8B3-4A12-B5D6-5E1256E7F9F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3775" y="1102491"/>
            <a:ext cx="1329043" cy="94496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B46C6065-11C7-4348-8074-1E820D4B6253}"/>
              </a:ext>
            </a:extLst>
          </p:cNvPr>
          <p:cNvSpPr/>
          <p:nvPr/>
        </p:nvSpPr>
        <p:spPr>
          <a:xfrm>
            <a:off x="978597" y="283077"/>
            <a:ext cx="6768752" cy="159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ГАУ ДПО РК «Карельский институт развития образования» </a:t>
            </a:r>
            <a:endParaRPr lang="ru-RU" sz="11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ctr">
              <a:lnSpc>
                <a:spcPct val="107000"/>
              </a:lnSpc>
            </a:pPr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Карельское республиканское отделение Общероссийской общественной организации «Национальная родительская ассоциация социальной поддержки семьи и защиты семейных ценностей» Уполномоченный по правам ребёнка в Республике Карелия</a:t>
            </a: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Карельское региональное отделение Общероссийской общественно-государственной детско-юношеской организации «Российское движение школьников» </a:t>
            </a:r>
            <a:endParaRPr lang="ru-RU" sz="11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Карельский региональный общественный благотворительный фонд </a:t>
            </a:r>
            <a:endParaRPr lang="ru-RU" sz="11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«Центр развития молодежных и общественных инициатив»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ФГБОУ ВО «Петрозаводский государственный университет»</a:t>
            </a:r>
            <a:endParaRPr lang="ru-RU" sz="11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6FF41E0-37DA-429A-93D8-D117C3BCF676}"/>
              </a:ext>
            </a:extLst>
          </p:cNvPr>
          <p:cNvSpPr/>
          <p:nvPr/>
        </p:nvSpPr>
        <p:spPr>
          <a:xfrm>
            <a:off x="384836" y="2256484"/>
            <a:ext cx="8435636" cy="4357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18415" algn="l"/>
              </a:tabLst>
            </a:pPr>
            <a:endParaRPr lang="ru-RU" sz="32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tabLst>
                <a:tab pos="18415" algn="l"/>
              </a:tabLst>
            </a:pPr>
            <a:r>
              <a:rPr lang="ru-RU" sz="2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Социокультурная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грамотность родителей</a:t>
            </a:r>
          </a:p>
          <a:p>
            <a:pPr algn="ctr">
              <a:lnSpc>
                <a:spcPct val="107000"/>
              </a:lnSpc>
              <a:tabLst>
                <a:tab pos="18415" algn="l"/>
              </a:tabLst>
            </a:pPr>
            <a:endParaRPr lang="ru-RU" sz="1400" b="1" dirty="0">
              <a:solidFill>
                <a:srgbClr val="18482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32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Система поддержки детей, родителей и специалистов в развитии социокультурной грамотности</a:t>
            </a:r>
          </a:p>
          <a:p>
            <a:pPr lvl="0" algn="ctr"/>
            <a:endParaRPr lang="ru-RU" sz="3200" b="1" dirty="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r"/>
            <a:r>
              <a:rPr lang="ru-RU" sz="1400" b="1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Антошко Елена Анатольевна, старший научный сотрудник </a:t>
            </a:r>
          </a:p>
          <a:p>
            <a:pPr lvl="0" algn="r"/>
            <a:r>
              <a:rPr lang="ru-RU" sz="1400" b="1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Центра инноваций и экспертизы в образовании </a:t>
            </a:r>
          </a:p>
          <a:p>
            <a:pPr lvl="0" algn="r"/>
            <a:r>
              <a:rPr lang="ru-RU" sz="1400" b="1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ГАУ ДПО РК «Карельский институт развития образования, </a:t>
            </a:r>
          </a:p>
          <a:p>
            <a:pPr lvl="0" algn="r"/>
            <a:r>
              <a:rPr lang="ru-RU" sz="1400" b="1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ответственный секретарь Карельского республиканского отделения</a:t>
            </a:r>
          </a:p>
          <a:p>
            <a:pPr lvl="0" algn="r"/>
            <a:r>
              <a:rPr lang="ru-RU" sz="1400" b="1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Национальной родительской ассоциации</a:t>
            </a:r>
            <a:endParaRPr lang="ru-RU" sz="2800" b="1" i="1" dirty="0">
              <a:solidFill>
                <a:srgbClr val="18482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89F0EEA8-4AE3-46BB-8B6A-859036743D4C}"/>
              </a:ext>
            </a:extLst>
          </p:cNvPr>
          <p:cNvSpPr/>
          <p:nvPr/>
        </p:nvSpPr>
        <p:spPr>
          <a:xfrm>
            <a:off x="107504" y="2420888"/>
            <a:ext cx="89110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Вебинар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«Мудрость воспитания сердцем»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10" y="283077"/>
            <a:ext cx="701675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Рисунок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1692" y="260648"/>
            <a:ext cx="1122756" cy="1133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070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379" y="44624"/>
            <a:ext cx="922455" cy="657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FC8395B-7FD9-4B26-9A86-A6B60FDFA69D}"/>
              </a:ext>
            </a:extLst>
          </p:cNvPr>
          <p:cNvSpPr/>
          <p:nvPr/>
        </p:nvSpPr>
        <p:spPr>
          <a:xfrm>
            <a:off x="1450952" y="61343"/>
            <a:ext cx="6338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1848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Вебинар «Мудрость воспитания сердцем: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социокультурная  грамотность родителей»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31D8AC7E-AFEB-4779-841F-F9D337127296}"/>
              </a:ext>
            </a:extLst>
          </p:cNvPr>
          <p:cNvSpPr/>
          <p:nvPr/>
        </p:nvSpPr>
        <p:spPr>
          <a:xfrm>
            <a:off x="1835696" y="188640"/>
            <a:ext cx="5040560" cy="306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18415" algn="l"/>
              </a:tabLst>
            </a:pPr>
            <a:endParaRPr lang="ru-RU" sz="14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52" y="116632"/>
            <a:ext cx="442538" cy="657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14475" y="44624"/>
            <a:ext cx="704809" cy="65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52199D35-F202-48C5-A69A-DA4E4F82CAC6}"/>
              </a:ext>
            </a:extLst>
          </p:cNvPr>
          <p:cNvSpPr/>
          <p:nvPr/>
        </p:nvSpPr>
        <p:spPr>
          <a:xfrm>
            <a:off x="179512" y="888107"/>
            <a:ext cx="8823261" cy="30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Система поддержки детей, родителей и специалистов в развитии социокультурной грамотности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9C30AD5-0DC2-4401-BC1C-97C41E009592}"/>
              </a:ext>
            </a:extLst>
          </p:cNvPr>
          <p:cNvSpPr/>
          <p:nvPr/>
        </p:nvSpPr>
        <p:spPr>
          <a:xfrm>
            <a:off x="179512" y="1468522"/>
            <a:ext cx="878497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Социокультурная компетентность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способность человека, необходимая для ответственного решения социальных и профессиональных задач, осмысленных в социокультурном контексте; готовность и способность участников отношений  по коммуникации к ведению диалога на основе знаний собственной культуры и культуры другого участника;  успешного становления, развития и жизнетворчества личности в социокультурном информационном пространстве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602629E-FE66-4001-BD82-1062273A8F1F}"/>
              </a:ext>
            </a:extLst>
          </p:cNvPr>
          <p:cNvSpPr/>
          <p:nvPr/>
        </p:nvSpPr>
        <p:spPr>
          <a:xfrm>
            <a:off x="160370" y="6318372"/>
            <a:ext cx="88232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Н.Г. Муравьева, Понятие социокультурной компетенции  в современной науке и образовательной практике, Вестник Тюменского государственного университета – 2011, № 9. С. 136-143.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EBB28CEE-5DD6-467C-BCC6-E99B01BB3C6B}"/>
              </a:ext>
            </a:extLst>
          </p:cNvPr>
          <p:cNvSpPr/>
          <p:nvPr/>
        </p:nvSpPr>
        <p:spPr>
          <a:xfrm>
            <a:off x="179512" y="3269253"/>
            <a:ext cx="8823260" cy="2824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компоненты социокультурной компетентности: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когнитивно-информационный 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(знания о культуре своей страны и других стран, умение пользоваться информацией);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смыслообразующе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аксиологический 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(осмысленное отношение к использованной информации, понимание, толерантность, ценностное отношение к культуре, рефлексия, мотивация);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коммуникативно-деятельностный 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(умение и готовность вступать в контакт,  знание техник и приемов общения, социальная мобильность, самостоятельность, креативность, творчество).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социолингвистический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(знание языковых особенности социальных слоев, представителей разных поколений, полов, общественных групп, диалектов: речевые стереотипы, ситуативные клише, коммуникативные клише, формулы речевого этикета, модели речевого поведения)</a:t>
            </a:r>
            <a:endParaRPr lang="ru-RU" sz="14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99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379" y="44624"/>
            <a:ext cx="922455" cy="657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FC8395B-7FD9-4B26-9A86-A6B60FDFA69D}"/>
              </a:ext>
            </a:extLst>
          </p:cNvPr>
          <p:cNvSpPr/>
          <p:nvPr/>
        </p:nvSpPr>
        <p:spPr>
          <a:xfrm>
            <a:off x="1450952" y="61343"/>
            <a:ext cx="6338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1848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Вебинар «Мудрость воспитания сердцем: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социокультурная  грамотность родителей»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31D8AC7E-AFEB-4779-841F-F9D337127296}"/>
              </a:ext>
            </a:extLst>
          </p:cNvPr>
          <p:cNvSpPr/>
          <p:nvPr/>
        </p:nvSpPr>
        <p:spPr>
          <a:xfrm>
            <a:off x="1835696" y="188640"/>
            <a:ext cx="5040560" cy="306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18415" algn="l"/>
              </a:tabLst>
            </a:pPr>
            <a:endParaRPr lang="ru-RU" sz="14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52" y="116632"/>
            <a:ext cx="442538" cy="657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14475" y="44624"/>
            <a:ext cx="704809" cy="65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52199D35-F202-48C5-A69A-DA4E4F82CAC6}"/>
              </a:ext>
            </a:extLst>
          </p:cNvPr>
          <p:cNvSpPr/>
          <p:nvPr/>
        </p:nvSpPr>
        <p:spPr>
          <a:xfrm>
            <a:off x="179512" y="888107"/>
            <a:ext cx="8823261" cy="30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Система поддержки детей, родителей и специалистов в развитии социокультурной грамотности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9C30AD5-0DC2-4401-BC1C-97C41E009592}"/>
              </a:ext>
            </a:extLst>
          </p:cNvPr>
          <p:cNvSpPr/>
          <p:nvPr/>
        </p:nvSpPr>
        <p:spPr>
          <a:xfrm>
            <a:off x="420752" y="1628800"/>
            <a:ext cx="8399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Признаки личности, проявляющей социокультурную компетентность: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BBE5C61-0525-4925-9CF1-EEC672F4183E}"/>
              </a:ext>
            </a:extLst>
          </p:cNvPr>
          <p:cNvSpPr/>
          <p:nvPr/>
        </p:nvSpPr>
        <p:spPr>
          <a:xfrm>
            <a:off x="141227" y="2348880"/>
            <a:ext cx="8823261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Психологическая мобильность и коммуникабельность</a:t>
            </a:r>
          </a:p>
          <a:p>
            <a:endParaRPr lang="ru-RU" sz="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адаптивность и интеграция в обществе </a:t>
            </a:r>
          </a:p>
          <a:p>
            <a:endParaRPr lang="ru-RU" sz="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Культурная толерантность</a:t>
            </a:r>
          </a:p>
          <a:p>
            <a:endParaRPr lang="ru-RU" sz="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Сформированность ценностных ориентаций личности</a:t>
            </a:r>
          </a:p>
          <a:p>
            <a:endParaRPr lang="ru-RU" sz="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Информационно-коммуникационная и речевая грамотность</a:t>
            </a:r>
          </a:p>
          <a:p>
            <a:endParaRPr lang="ru-RU" sz="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Умение понимать социокультурный контекст образовательной</a:t>
            </a:r>
          </a:p>
          <a:p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профессиональной, общественной, политической деятельности</a:t>
            </a:r>
          </a:p>
          <a:p>
            <a:endParaRPr lang="ru-RU" sz="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 значимая социокультурная деятельность</a:t>
            </a:r>
          </a:p>
          <a:p>
            <a:endParaRPr lang="ru-RU" sz="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Умение вести межкультурный (</a:t>
            </a:r>
            <a:r>
              <a:rPr lang="ru-RU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межпоколенческий</a:t>
            </a:r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межнациональный, межконфессиональный и др.) диалог</a:t>
            </a:r>
          </a:p>
          <a:p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Признаки выведены на основании теоретических исследований</a:t>
            </a:r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сфере развития социокультурного потенциала личности</a:t>
            </a:r>
          </a:p>
        </p:txBody>
      </p:sp>
    </p:spTree>
    <p:extLst>
      <p:ext uri="{BB962C8B-B14F-4D97-AF65-F5344CB8AC3E}">
        <p14:creationId xmlns:p14="http://schemas.microsoft.com/office/powerpoint/2010/main" val="380800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1560" y="3429000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379" y="44624"/>
            <a:ext cx="922455" cy="657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FC8395B-7FD9-4B26-9A86-A6B60FDFA69D}"/>
              </a:ext>
            </a:extLst>
          </p:cNvPr>
          <p:cNvSpPr/>
          <p:nvPr/>
        </p:nvSpPr>
        <p:spPr>
          <a:xfrm>
            <a:off x="1401585" y="116632"/>
            <a:ext cx="6338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1848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Вебинар «Мудрость воспитания сердцем: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социокультурная  грамотность родителей»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62" y="44624"/>
            <a:ext cx="472128" cy="701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1212" y="44624"/>
            <a:ext cx="859130" cy="80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xmlns="" id="{EF357620-249C-4F50-80F7-46E7A78003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7007302"/>
              </p:ext>
            </p:extLst>
          </p:nvPr>
        </p:nvGraphicFramePr>
        <p:xfrm>
          <a:off x="68848" y="1052736"/>
          <a:ext cx="8967648" cy="5769647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831457">
                  <a:extLst>
                    <a:ext uri="{9D8B030D-6E8A-4147-A177-3AD203B41FA5}">
                      <a16:colId xmlns:a16="http://schemas.microsoft.com/office/drawing/2014/main" xmlns="" val="1934984031"/>
                    </a:ext>
                  </a:extLst>
                </a:gridCol>
                <a:gridCol w="5263983">
                  <a:extLst>
                    <a:ext uri="{9D8B030D-6E8A-4147-A177-3AD203B41FA5}">
                      <a16:colId xmlns:a16="http://schemas.microsoft.com/office/drawing/2014/main" xmlns="" val="3064735072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xmlns="" val="726424879"/>
                    </a:ext>
                  </a:extLst>
                </a:gridCol>
              </a:tblGrid>
              <a:tr h="192183"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Название информационного ресурса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Контакты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07878229"/>
                  </a:ext>
                </a:extLst>
              </a:tr>
              <a:tr h="938567"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Журнал «Сезоны года» </a:t>
                      </a:r>
                      <a:r>
                        <a:rPr lang="ru-RU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 природе, культуре и окружающем мире. Образовательные материалы для детей, помощник в учёбе школьникам, в работе воспитателя и учителя.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sng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6"/>
                        </a:rPr>
                        <a:t>https://xn----8sbiecm6bhdx8i.xn--p1ai/</a:t>
                      </a:r>
                      <a:endParaRPr lang="ru-RU" sz="12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9399198"/>
                  </a:ext>
                </a:extLst>
              </a:tr>
              <a:tr h="544531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Портал «Искусство жить» </a:t>
                      </a:r>
                      <a:r>
                        <a:rPr lang="ru-RU" sz="12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открытое просветительское пространство, в котором, используя ресурс глобальной сети «Интернет», предлагается всем осознанно  и грамотно принять идею неразрывности составляющих нашей жизни: культуры, истории, религии, знаний о сохранении здоровья и самой жизни.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sng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7"/>
                        </a:rPr>
                        <a:t>https://art-life.biz/</a:t>
                      </a:r>
                      <a:endParaRPr lang="ru-RU" sz="12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7902545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Фонд «Диалог Культур – Единый Мир». </a:t>
                      </a:r>
                      <a:r>
                        <a:rPr lang="ru-RU" sz="12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События и проекты Фонда  направлены на сохранение и популяризацию культурного многообразия мира, воспитание интереса к культурным особенностям народов мира, продвижение идеи единства мира в его культурном многообразии и укрепление дружбы между народами.</a:t>
                      </a:r>
                      <a:endParaRPr lang="ru-RU" sz="1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sng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8"/>
                        </a:rPr>
                        <a:t>http://ethnoworld.ru</a:t>
                      </a:r>
                      <a:endParaRPr lang="ru-RU" sz="1200" b="1" u="sng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3087851"/>
                  </a:ext>
                </a:extLst>
              </a:tr>
              <a:tr h="47134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Образовательный портал «Дошколёнок» </a:t>
                      </a: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для детей, родителей и специалистов дошкольного образования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Дети и современная социокультурная среда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Дети и компьютер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Дети и мультфильмы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Учите детей жизни.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Дружите с детьми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sng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9"/>
                        </a:rPr>
                        <a:t>https://dohcolonoc.ru/stati/13259-sovremennaya-sotsiokulturnaya-sreda.html</a:t>
                      </a:r>
                      <a:endParaRPr lang="ru-RU" sz="12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11257932"/>
                  </a:ext>
                </a:extLst>
              </a:tr>
              <a:tr h="48799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Портал социокультурной поддержки детей и взрослых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Психология ребенка Воспитание ребенка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Развитие ребенка  Досуг и отдых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Конфликты и </a:t>
                      </a:r>
                      <a:r>
                        <a:rPr lang="ru-RU" sz="1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буллинг</a:t>
                      </a: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Подготовка к школе Эксперименты и творчество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Обучение ребенка Школьные вопросы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Здоровье ребенка Родителям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sng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10"/>
                        </a:rPr>
                        <a:t>https://childdevelop.ru/</a:t>
                      </a:r>
                      <a:endParaRPr lang="ru-RU" sz="12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05734661"/>
                  </a:ext>
                </a:extLst>
              </a:tr>
            </a:tbl>
          </a:graphicData>
        </a:graphic>
      </p:graphicFrame>
      <p:pic>
        <p:nvPicPr>
          <p:cNvPr id="9" name="Рисунок 8" descr="https://xn----8sbiecm6bhdx8i.xn--p1ai/sites/default/files/images/pupils.png">
            <a:extLst>
              <a:ext uri="{FF2B5EF4-FFF2-40B4-BE49-F238E27FC236}">
                <a16:creationId xmlns:a16="http://schemas.microsoft.com/office/drawing/2014/main" xmlns="" id="{E0A5FDB3-720C-441E-8C5C-4F4E8BA0C945}"/>
              </a:ext>
            </a:extLst>
          </p:cNvPr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7544" y="1340768"/>
            <a:ext cx="798515" cy="816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ÐÑÐ»ÑÑÑÑÐ° Ð¸ ÑÐµÐ»Ð¸Ð³Ð¸Ñ">
            <a:extLst>
              <a:ext uri="{FF2B5EF4-FFF2-40B4-BE49-F238E27FC236}">
                <a16:creationId xmlns:a16="http://schemas.microsoft.com/office/drawing/2014/main" xmlns="" id="{E88A8C93-6335-429E-9ACC-1051F63379B1}"/>
              </a:ext>
            </a:extLst>
          </p:cNvPr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3528" y="2492896"/>
            <a:ext cx="1280795" cy="582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LOGO">
            <a:extLst>
              <a:ext uri="{FF2B5EF4-FFF2-40B4-BE49-F238E27FC236}">
                <a16:creationId xmlns:a16="http://schemas.microsoft.com/office/drawing/2014/main" xmlns="" id="{CA8963FB-395C-49DB-9CC0-49CA29B4DED6}"/>
              </a:ext>
            </a:extLst>
          </p:cNvPr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5536" y="3356992"/>
            <a:ext cx="1224136" cy="1005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s://dohcolonoc.ru/templates/doshkolnik/images/logo-1941827364.png">
            <a:extLst>
              <a:ext uri="{FF2B5EF4-FFF2-40B4-BE49-F238E27FC236}">
                <a16:creationId xmlns:a16="http://schemas.microsoft.com/office/drawing/2014/main" xmlns="" id="{480D5119-3F60-40AD-BCA9-C706B8F2DD6A}"/>
              </a:ext>
            </a:extLst>
          </p:cNvPr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79512" y="4797152"/>
            <a:ext cx="1645533" cy="327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Ð Ð°Ð·Ð²Ð¸ÑÐ¸Ðµ ÑÐµÐ±ÐµÐ½ÐºÐ° - ÑÐ°Ð¹Ñ Ð´Ð»Ñ ÑÐ¾Ð´Ð¸ÑÐµÐ»ÐµÐ¹">
            <a:extLst>
              <a:ext uri="{FF2B5EF4-FFF2-40B4-BE49-F238E27FC236}">
                <a16:creationId xmlns:a16="http://schemas.microsoft.com/office/drawing/2014/main" xmlns="" id="{5C841EBE-7F90-4223-97C7-496266F5F937}"/>
              </a:ext>
            </a:extLst>
          </p:cNvPr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5496" y="6156413"/>
            <a:ext cx="1795588" cy="327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FE0A8A6-142C-4ED3-BC70-7F7915A36814}"/>
              </a:ext>
            </a:extLst>
          </p:cNvPr>
          <p:cNvSpPr/>
          <p:nvPr/>
        </p:nvSpPr>
        <p:spPr>
          <a:xfrm>
            <a:off x="284872" y="744959"/>
            <a:ext cx="88236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Система поддержки детей, родителей и специалистов в развитии социокультурной грамотности</a:t>
            </a:r>
          </a:p>
        </p:txBody>
      </p:sp>
    </p:spTree>
    <p:extLst>
      <p:ext uri="{BB962C8B-B14F-4D97-AF65-F5344CB8AC3E}">
        <p14:creationId xmlns:p14="http://schemas.microsoft.com/office/powerpoint/2010/main" val="350672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1560" y="3429000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379" y="44624"/>
            <a:ext cx="922455" cy="657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FC8395B-7FD9-4B26-9A86-A6B60FDFA69D}"/>
              </a:ext>
            </a:extLst>
          </p:cNvPr>
          <p:cNvSpPr/>
          <p:nvPr/>
        </p:nvSpPr>
        <p:spPr>
          <a:xfrm>
            <a:off x="1450952" y="61343"/>
            <a:ext cx="6338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1848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Вебинар «Мудрость воспитания сердцем: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социокультурная  грамотность родителей»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31D8AC7E-AFEB-4779-841F-F9D337127296}"/>
              </a:ext>
            </a:extLst>
          </p:cNvPr>
          <p:cNvSpPr/>
          <p:nvPr/>
        </p:nvSpPr>
        <p:spPr>
          <a:xfrm>
            <a:off x="1835696" y="188640"/>
            <a:ext cx="5040560" cy="306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18415" algn="l"/>
              </a:tabLst>
            </a:pPr>
            <a:endParaRPr lang="ru-RU" sz="14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52" y="116632"/>
            <a:ext cx="442538" cy="657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14475" y="44624"/>
            <a:ext cx="704809" cy="65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xmlns="" id="{EF357620-249C-4F50-80F7-46E7A78003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7498410"/>
              </p:ext>
            </p:extLst>
          </p:nvPr>
        </p:nvGraphicFramePr>
        <p:xfrm>
          <a:off x="53752" y="980168"/>
          <a:ext cx="9036496" cy="587783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761079">
                  <a:extLst>
                    <a:ext uri="{9D8B030D-6E8A-4147-A177-3AD203B41FA5}">
                      <a16:colId xmlns:a16="http://schemas.microsoft.com/office/drawing/2014/main" xmlns="" val="1934984031"/>
                    </a:ext>
                  </a:extLst>
                </a:gridCol>
                <a:gridCol w="5367713">
                  <a:extLst>
                    <a:ext uri="{9D8B030D-6E8A-4147-A177-3AD203B41FA5}">
                      <a16:colId xmlns:a16="http://schemas.microsoft.com/office/drawing/2014/main" xmlns="" val="3064735072"/>
                    </a:ext>
                  </a:extLst>
                </a:gridCol>
                <a:gridCol w="1907704">
                  <a:extLst>
                    <a:ext uri="{9D8B030D-6E8A-4147-A177-3AD203B41FA5}">
                      <a16:colId xmlns:a16="http://schemas.microsoft.com/office/drawing/2014/main" xmlns="" val="726424879"/>
                    </a:ext>
                  </a:extLst>
                </a:gridCol>
              </a:tblGrid>
              <a:tr h="180087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Президентская библиотека им. </a:t>
                      </a:r>
                      <a:r>
                        <a:rPr lang="ru-RU" sz="1200" b="1" kern="1200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Б.Н.Ельцина</a:t>
                      </a:r>
                      <a:endParaRPr lang="ru-RU" sz="1200" b="1" kern="12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ru-RU" sz="11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Книжные издания, редкие архивные дела, старинные рукописи, изобразительные и картографические материалы, мультимедийный контент (аудио- и видеозаписи). Тематика фонда библиотеки: история России (от древности и до наших дней), отечественное законодательство, русский язык, отечественная география и краеведение, взаимоотношение России с другими странами, отражение российской истории в произведениях литературы и искусства. </a:t>
                      </a:r>
                    </a:p>
                    <a:p>
                      <a:r>
                        <a:rPr lang="ru-RU" sz="11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РЕСПУБЛИКА КАРЕЛИЯ: СТРАНИЦЫ ИСТОРИИ</a:t>
                      </a:r>
                    </a:p>
                    <a:p>
                      <a:r>
                        <a:rPr lang="ru-RU" sz="11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Республика Карелия: страницы истории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sng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6"/>
                        </a:rPr>
                        <a:t>https://www.prlib.ru</a:t>
                      </a:r>
                      <a:endParaRPr lang="ru-RU" sz="1200" b="1" u="sng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200" b="1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11257932"/>
                  </a:ext>
                </a:extLst>
              </a:tr>
              <a:tr h="78499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Национальная библиотека Республики Карелия </a:t>
                      </a:r>
                    </a:p>
                    <a:p>
                      <a:r>
                        <a:rPr lang="ru-RU" sz="11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Территория для чтения, общения, творчества и новых идей  в сфере информации,  сохранения наследия, просветительства, интеллектуального досуга. 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http://library.karelia.ru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sz="1200" b="1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1802716"/>
                  </a:ext>
                </a:extLst>
              </a:tr>
              <a:tr h="148738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Сайт «Я  - родитель»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Проект Фонда поддержки детей, находящихся в трудной жизненной ситуации.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Как воспитывать ребенка?  Проблемы подростков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Службы психологической помощи Книги для детей и родителей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Консультация психолога  Консультация юриста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Консультация специалиста по детской безопасности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Тесты    Моя новая семья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Имею право!  Инфографика для родителей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http://www.ya-roditel.ru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05734661"/>
                  </a:ext>
                </a:extLst>
              </a:tr>
              <a:tr h="1008181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Он-</a:t>
                      </a:r>
                      <a:r>
                        <a:rPr lang="ru-RU" sz="1200" b="1" kern="1200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лайн</a:t>
                      </a:r>
                      <a:r>
                        <a:rPr lang="ru-RU" sz="1200" b="1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центр информационной поддержки родителей Национальной родительской ассоциации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Библиотека для родителей  Семья и школа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Задать вопрос эксперту  Записаться на приём к эксперту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5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9"/>
                        </a:rPr>
                        <a:t>Журнал «Школа современных родителей»</a:t>
                      </a:r>
                      <a:endParaRPr lang="ru-RU" sz="1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9"/>
                        </a:rPr>
                        <a:t>http://ruroditel.ru</a:t>
                      </a:r>
                      <a:endParaRPr lang="ru-RU" sz="120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31536042"/>
                  </a:ext>
                </a:extLst>
              </a:tr>
              <a:tr h="79639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Сайт Национальной родительской ассоциации</a:t>
                      </a:r>
                    </a:p>
                    <a:p>
                      <a:r>
                        <a:rPr lang="ru-RU" sz="1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Библиотека - энциклопедия российских родителей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10"/>
                        </a:rPr>
                        <a:t>http://nra-russia.ru</a:t>
                      </a:r>
                      <a:endParaRPr lang="ru-RU" sz="120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38095064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437FE6A-1CB4-4798-9F95-DDE2706FEC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" y="3645024"/>
            <a:ext cx="1139687" cy="1355453"/>
          </a:xfrm>
          <a:prstGeom prst="rect">
            <a:avLst/>
          </a:prstGeom>
        </p:spPr>
      </p:pic>
      <p:pic>
        <p:nvPicPr>
          <p:cNvPr id="11" name="Рисунок 10" descr="http://school4-lang.ucoz.ru/BIBLIOTEKA/prezidentskaja_biblioteka.jpg">
            <a:extLst>
              <a:ext uri="{FF2B5EF4-FFF2-40B4-BE49-F238E27FC236}">
                <a16:creationId xmlns:a16="http://schemas.microsoft.com/office/drawing/2014/main" xmlns="" id="{961FBEDA-6206-4A97-9BD4-6B03D57E2373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43939"/>
            <a:ext cx="1269107" cy="117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Ð¦ÐµÐ½ÑÑ Ð¸Ð½ÑÐ¾ÑÐ¼Ð°ÑÐ¸Ð¾Ð½Ð½Ð¾Ð¹ Ð¿Ð¾Ð´Ð´ÐµÑÐ¶ÐºÐ¸ ÑÐ¾Ð´Ð¸ÑÐµÐ»ÐµÐ¹">
            <a:extLst>
              <a:ext uri="{FF2B5EF4-FFF2-40B4-BE49-F238E27FC236}">
                <a16:creationId xmlns:a16="http://schemas.microsoft.com/office/drawing/2014/main" xmlns="" id="{DB8A9DB6-3288-4DE7-9A88-3D548185F016}"/>
              </a:ext>
            </a:extLst>
          </p:cNvPr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34347" y="5157192"/>
            <a:ext cx="857885" cy="857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52199D35-F202-48C5-A69A-DA4E4F82CAC6}"/>
              </a:ext>
            </a:extLst>
          </p:cNvPr>
          <p:cNvSpPr/>
          <p:nvPr/>
        </p:nvSpPr>
        <p:spPr>
          <a:xfrm>
            <a:off x="420752" y="672083"/>
            <a:ext cx="8823261" cy="30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Система поддержки детей, родителей и специалистов в развитии социокультурной грамотности</a:t>
            </a: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xmlns="" id="{6B932BA5-85A1-42C9-92CD-4FC80FF78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77" y="6093296"/>
            <a:ext cx="922455" cy="657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 descr="ÐÐ°ÑÑÐ¸Ð½ÐºÐ¸ Ð¿Ð¾ Ð·Ð°Ð¿ÑÐ¾ÑÑ ÐÐ°ÑÐ¸Ð¾Ð½Ð°Ð»ÑÐ½Ð°Ñ Ð±Ð¸Ð±Ð»Ð¸Ð¾ÑÐµÐºÐ° Ð ÐµÑÐ¿ÑÐ±Ð»Ð¸ÐºÐ¸ ÐÐ°ÑÐµÐ»Ð¸Ñ ÐÐ°ÑÑÐ¸Ð½ÐºÐ¸">
            <a:extLst>
              <a:ext uri="{FF2B5EF4-FFF2-40B4-BE49-F238E27FC236}">
                <a16:creationId xmlns:a16="http://schemas.microsoft.com/office/drawing/2014/main" xmlns="" id="{CA001FC4-098D-4125-B062-B4069409B4F9}"/>
              </a:ext>
            </a:extLst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92" y="2865634"/>
            <a:ext cx="759653" cy="6353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587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379" y="44624"/>
            <a:ext cx="922455" cy="657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FC8395B-7FD9-4B26-9A86-A6B60FDFA69D}"/>
              </a:ext>
            </a:extLst>
          </p:cNvPr>
          <p:cNvSpPr/>
          <p:nvPr/>
        </p:nvSpPr>
        <p:spPr>
          <a:xfrm>
            <a:off x="1450952" y="61343"/>
            <a:ext cx="6338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1848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Вебинар «Мудрость воспитания сердцем: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социокультурная  грамотность родителей»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31D8AC7E-AFEB-4779-841F-F9D337127296}"/>
              </a:ext>
            </a:extLst>
          </p:cNvPr>
          <p:cNvSpPr/>
          <p:nvPr/>
        </p:nvSpPr>
        <p:spPr>
          <a:xfrm>
            <a:off x="1835696" y="188640"/>
            <a:ext cx="5040560" cy="306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18415" algn="l"/>
              </a:tabLst>
            </a:pPr>
            <a:endParaRPr lang="ru-RU" sz="14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52" y="116632"/>
            <a:ext cx="442538" cy="657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14475" y="44624"/>
            <a:ext cx="704809" cy="65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Ð¦ÐµÐ½ÑÑ Ð¸Ð½ÑÐ¾ÑÐ¼Ð°ÑÐ¸Ð¾Ð½Ð½Ð¾Ð¹ Ð¿Ð¾Ð´Ð´ÐµÑÐ¶ÐºÐ¸ ÑÐ¾Ð´Ð¸ÑÐµÐ»ÐµÐ¹">
            <a:extLst>
              <a:ext uri="{FF2B5EF4-FFF2-40B4-BE49-F238E27FC236}">
                <a16:creationId xmlns:a16="http://schemas.microsoft.com/office/drawing/2014/main" xmlns="" id="{DB8A9DB6-3288-4DE7-9A88-3D548185F016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057" y="1418987"/>
            <a:ext cx="857885" cy="857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52199D35-F202-48C5-A69A-DA4E4F82CAC6}"/>
              </a:ext>
            </a:extLst>
          </p:cNvPr>
          <p:cNvSpPr/>
          <p:nvPr/>
        </p:nvSpPr>
        <p:spPr>
          <a:xfrm>
            <a:off x="179512" y="888107"/>
            <a:ext cx="8823261" cy="30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Система поддержки детей, родителей и специалистов в развитии социокультурной грамотности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1802C5A6-5373-4035-9192-4EC5C9291EF0}"/>
              </a:ext>
            </a:extLst>
          </p:cNvPr>
          <p:cNvSpPr/>
          <p:nvPr/>
        </p:nvSpPr>
        <p:spPr>
          <a:xfrm>
            <a:off x="1835696" y="2444695"/>
            <a:ext cx="62550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defRPr/>
            </a:pP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Он-</a:t>
            </a:r>
            <a:r>
              <a:rPr lang="ru-RU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лайн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центр информационной поддержки родителей Национальной родительской ассоциации</a:t>
            </a:r>
          </a:p>
          <a:p>
            <a:pPr algn="ctr" defTabSz="685800">
              <a:defRPr/>
            </a:pPr>
            <a:r>
              <a:rPr lang="en-US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http://ruroditel.ru</a:t>
            </a:r>
            <a:endParaRPr lang="ru-RU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685800">
              <a:defRPr/>
            </a:pP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1D535BD7-0DC1-4972-AB61-7D87855B9DA9}"/>
              </a:ext>
            </a:extLst>
          </p:cNvPr>
          <p:cNvSpPr/>
          <p:nvPr/>
        </p:nvSpPr>
        <p:spPr>
          <a:xfrm>
            <a:off x="420752" y="4133979"/>
            <a:ext cx="82809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>
              <a:defRPr/>
            </a:pP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Рубрика «Консультации  и советы родителям»</a:t>
            </a:r>
          </a:p>
          <a:p>
            <a:pPr defTabSz="685800">
              <a:defRPr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Ненавижу детей: в России набирает обороты страшное движение</a:t>
            </a:r>
          </a:p>
          <a:p>
            <a:pPr defTabSz="685800">
              <a:defRPr/>
            </a:pPr>
            <a:endParaRPr lang="ru-RU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defRPr/>
            </a:pPr>
            <a:r>
              <a:rPr lang="ru-RU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Чайлд-хейт</a:t>
            </a:r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(от англ. </a:t>
            </a:r>
            <a:r>
              <a:rPr lang="ru-RU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child-hate</a:t>
            </a:r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«ненависть к детям»)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условное название, объединяющее людей, испытывающих ненависть к детям.</a:t>
            </a:r>
          </a:p>
          <a:p>
            <a:pPr defTabSz="685800">
              <a:defRPr/>
            </a:pPr>
            <a:r>
              <a:rPr lang="ru-RU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Чайлд</a:t>
            </a:r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-фри  - те, кто не желает заводить детей </a:t>
            </a:r>
          </a:p>
          <a:p>
            <a:pPr lvl="0" defTabSz="685800">
              <a:defRPr/>
            </a:pPr>
            <a:endParaRPr lang="ru-RU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34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Прямоугольник 1">
            <a:extLst>
              <a:ext uri="{FF2B5EF4-FFF2-40B4-BE49-F238E27FC236}">
                <a16:creationId xmlns:a16="http://schemas.microsoft.com/office/drawing/2014/main" xmlns="" id="{BBC2E083-04EC-44B1-9E44-BE7AA7834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614" y="4077072"/>
            <a:ext cx="8834882" cy="280076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Карельское республиканское отделение Общероссийской общественной организации «Национальная родительская ассоциация социальной поддержки семьи и защиты семейных ценностей» </a:t>
            </a:r>
          </a:p>
          <a:p>
            <a:pPr algn="ctr" eaLnBrk="1" hangingPunct="1"/>
            <a:r>
              <a:rPr lang="ru-RU" altLang="ru-RU" sz="1400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Карельский региональный общественный благотворительный фонд </a:t>
            </a:r>
          </a:p>
          <a:p>
            <a:pPr algn="ctr" eaLnBrk="1" hangingPunct="1"/>
            <a:r>
              <a:rPr lang="ru-RU" altLang="ru-RU" sz="1400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«Центр развития молодежных и общественных инициатив» </a:t>
            </a:r>
          </a:p>
          <a:p>
            <a:pPr algn="ctr" eaLnBrk="1" hangingPunct="1"/>
            <a:r>
              <a:rPr lang="ru-RU" altLang="ru-RU" sz="1400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Уполномоченный по правам ребёнка в Республике Карелия</a:t>
            </a:r>
          </a:p>
          <a:p>
            <a:pPr algn="ctr" eaLnBrk="1" hangingPunct="1"/>
            <a:r>
              <a:rPr lang="ru-RU" altLang="ru-RU" sz="1400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Организации-партнеры</a:t>
            </a:r>
          </a:p>
          <a:p>
            <a:pPr algn="ctr" eaLnBrk="1" hangingPunct="1"/>
            <a:r>
              <a:rPr lang="ru-RU" altLang="ru-RU" sz="1400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            при научно-методической поддержке ГАУ ДПО РК «Карельский институт развития образования» </a:t>
            </a:r>
          </a:p>
          <a:p>
            <a:pPr algn="ctr" eaLnBrk="1" hangingPunct="1"/>
            <a:r>
              <a:rPr lang="ru-RU" altLang="ru-RU" sz="1400" dirty="0">
                <a:solidFill>
                  <a:srgbClr val="002060"/>
                </a:solidFill>
                <a:cs typeface="Arial" panose="020B0604020202020204" pitchFamily="34" charset="0"/>
              </a:rPr>
              <a:t>185005, Республика Карелия, г. Петрозаводск, ул. Правды, д.31</a:t>
            </a:r>
          </a:p>
          <a:p>
            <a:pPr algn="ctr"/>
            <a:r>
              <a:rPr lang="ru-RU" sz="1200" dirty="0">
                <a:solidFill>
                  <a:srgbClr val="002060"/>
                </a:solidFill>
                <a:cs typeface="Arial" panose="020B0604020202020204" pitchFamily="34" charset="0"/>
              </a:rPr>
              <a:t>Страница сотрудничества Института и НРА</a:t>
            </a:r>
            <a:r>
              <a:rPr lang="ru-RU" sz="1200" dirty="0"/>
              <a:t>:</a:t>
            </a:r>
            <a:r>
              <a:rPr lang="en-US" sz="1200" dirty="0"/>
              <a:t> </a:t>
            </a:r>
            <a:r>
              <a:rPr lang="en-US" sz="1200" dirty="0">
                <a:hlinkClick r:id="rId2"/>
              </a:rPr>
              <a:t>http://kiro-karelia.ru/activity/rodas</a:t>
            </a:r>
            <a:endParaRPr lang="ru-RU" sz="1200" dirty="0"/>
          </a:p>
          <a:p>
            <a:pPr algn="ctr"/>
            <a:r>
              <a:rPr lang="ru-RU" altLang="ru-RU" sz="1200" dirty="0">
                <a:solidFill>
                  <a:srgbClr val="002060"/>
                </a:solidFill>
                <a:cs typeface="Arial" panose="020B0604020202020204" pitchFamily="34" charset="0"/>
              </a:rPr>
              <a:t>Группа КРО НРА в </a:t>
            </a:r>
            <a:r>
              <a:rPr lang="en-US" altLang="ru-RU" sz="1200" dirty="0">
                <a:solidFill>
                  <a:srgbClr val="002060"/>
                </a:solidFill>
                <a:cs typeface="Arial" panose="020B0604020202020204" pitchFamily="34" charset="0"/>
              </a:rPr>
              <a:t>VK</a:t>
            </a:r>
            <a:r>
              <a:rPr lang="ru-RU" altLang="ru-RU" sz="1200" dirty="0">
                <a:solidFill>
                  <a:srgbClr val="002060"/>
                </a:solidFill>
                <a:cs typeface="Arial" panose="020B0604020202020204" pitchFamily="34" charset="0"/>
              </a:rPr>
              <a:t>: </a:t>
            </a:r>
            <a:r>
              <a:rPr lang="ru-RU" altLang="ru-RU" sz="1200" dirty="0">
                <a:solidFill>
                  <a:srgbClr val="002060"/>
                </a:solidFill>
                <a:cs typeface="Arial" panose="020B0604020202020204" pitchFamily="34" charset="0"/>
                <a:hlinkClick r:id="rId3"/>
              </a:rPr>
              <a:t> </a:t>
            </a:r>
            <a:r>
              <a:rPr lang="en-US" altLang="ru-RU" sz="1200" dirty="0">
                <a:solidFill>
                  <a:srgbClr val="002060"/>
                </a:solidFill>
                <a:cs typeface="Arial" panose="020B0604020202020204" pitchFamily="34" charset="0"/>
                <a:hlinkClick r:id="rId4"/>
              </a:rPr>
              <a:t>https://vk.com/karelia_nra</a:t>
            </a:r>
            <a:endParaRPr lang="ru-RU" altLang="ru-RU" sz="1200" dirty="0">
              <a:solidFill>
                <a:srgbClr val="002060"/>
              </a:solidFill>
              <a:cs typeface="Arial" panose="020B0604020202020204" pitchFamily="34" charset="0"/>
              <a:hlinkClick r:id="rId4"/>
            </a:endParaRPr>
          </a:p>
          <a:p>
            <a:pPr algn="ctr" eaLnBrk="1" hangingPunct="1"/>
            <a:r>
              <a:rPr lang="ru-RU" altLang="ru-RU" sz="1200" dirty="0">
                <a:solidFill>
                  <a:srgbClr val="002060"/>
                </a:solidFill>
                <a:cs typeface="Arial" panose="020B0604020202020204" pitchFamily="34" charset="0"/>
              </a:rPr>
              <a:t>Электронная почта КРО НРА: </a:t>
            </a:r>
            <a:r>
              <a:rPr lang="en-US" altLang="ru-RU" sz="1200" dirty="0">
                <a:cs typeface="Arial" panose="020B0604020202020204" pitchFamily="34" charset="0"/>
                <a:hlinkClick r:id="rId5"/>
              </a:rPr>
              <a:t>karelia.nra@mail.ru</a:t>
            </a:r>
            <a:endParaRPr lang="ru-RU" altLang="ru-RU" sz="1200" dirty="0">
              <a:cs typeface="Arial" panose="020B0604020202020204" pitchFamily="34" charset="0"/>
            </a:endParaRPr>
          </a:p>
        </p:txBody>
      </p:sp>
      <p:pic>
        <p:nvPicPr>
          <p:cNvPr id="15364" name="Picture 4" descr="image">
            <a:extLst>
              <a:ext uri="{FF2B5EF4-FFF2-40B4-BE49-F238E27FC236}">
                <a16:creationId xmlns:a16="http://schemas.microsoft.com/office/drawing/2014/main" xmlns="" id="{22A44558-DDFA-48AA-A411-D860BB0E1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215900"/>
            <a:ext cx="88265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>
            <a:extLst>
              <a:ext uri="{FF2B5EF4-FFF2-40B4-BE49-F238E27FC236}">
                <a16:creationId xmlns:a16="http://schemas.microsoft.com/office/drawing/2014/main" xmlns="" id="{02EE8A51-7ED4-4432-9EA5-805B59AD0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38" y="1933575"/>
            <a:ext cx="1733550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2" descr="http://cs628017.vk.me/v628017651/1ad/kCWWybW7-HA.jpg">
            <a:extLst>
              <a:ext uri="{FF2B5EF4-FFF2-40B4-BE49-F238E27FC236}">
                <a16:creationId xmlns:a16="http://schemas.microsoft.com/office/drawing/2014/main" xmlns="" id="{014FD797-BC21-41F0-AE8A-7A2B3FEA9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638" y="1343304"/>
            <a:ext cx="3663950" cy="273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Заголовок 1">
            <a:extLst>
              <a:ext uri="{FF2B5EF4-FFF2-40B4-BE49-F238E27FC236}">
                <a16:creationId xmlns:a16="http://schemas.microsoft.com/office/drawing/2014/main" xmlns="" id="{F66C3C1F-A9DD-4125-8FCD-5C0D4B53CFF5}"/>
              </a:ext>
            </a:extLst>
          </p:cNvPr>
          <p:cNvSpPr txBox="1">
            <a:spLocks/>
          </p:cNvSpPr>
          <p:nvPr/>
        </p:nvSpPr>
        <p:spPr bwMode="auto">
          <a:xfrm>
            <a:off x="1259632" y="116631"/>
            <a:ext cx="7776864" cy="1146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dirty="0">
                <a:solidFill>
                  <a:srgbClr val="376092"/>
                </a:solidFill>
                <a:latin typeface="Arial Black" panose="020B0A04020102020204" pitchFamily="34" charset="0"/>
              </a:rPr>
              <a:t>Системная программа  «</a:t>
            </a:r>
            <a:r>
              <a:rPr lang="ru-RU" altLang="ru-RU" sz="1400" b="1" dirty="0">
                <a:solidFill>
                  <a:srgbClr val="376092"/>
                </a:solidFill>
                <a:latin typeface="Arial Black" panose="020B0A04020102020204" pitchFamily="34" charset="0"/>
              </a:rPr>
              <a:t>Карельская </a:t>
            </a:r>
            <a:r>
              <a:rPr lang="ru-RU" altLang="ru-RU" sz="1300" b="1" dirty="0">
                <a:solidFill>
                  <a:srgbClr val="376092"/>
                </a:solidFill>
                <a:latin typeface="Arial Black" panose="020B0A04020102020204" pitchFamily="34" charset="0"/>
              </a:rPr>
              <a:t>Школа сотрудничества </a:t>
            </a:r>
          </a:p>
          <a:p>
            <a:pPr algn="ctr"/>
            <a:r>
              <a:rPr lang="ru-RU" altLang="ru-RU" sz="1300" b="1" dirty="0">
                <a:solidFill>
                  <a:srgbClr val="376092"/>
                </a:solidFill>
                <a:latin typeface="Arial Black" panose="020B0A04020102020204" pitchFamily="34" charset="0"/>
              </a:rPr>
              <a:t>заботливых и любящих родителей и прародителей «Родник моей Души»</a:t>
            </a:r>
            <a:br>
              <a:rPr lang="ru-RU" altLang="ru-RU" sz="1300" b="1" dirty="0">
                <a:solidFill>
                  <a:srgbClr val="376092"/>
                </a:solidFill>
                <a:latin typeface="Arial Black" panose="020B0A04020102020204" pitchFamily="34" charset="0"/>
              </a:rPr>
            </a:br>
            <a:endParaRPr lang="ru-RU" altLang="ru-RU" sz="1300" b="1" dirty="0">
              <a:solidFill>
                <a:srgbClr val="376092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sz="1400" b="1" dirty="0">
                <a:solidFill>
                  <a:srgbClr val="C00000"/>
                </a:solidFill>
                <a:cs typeface="Arial" panose="020B0604020202020204" pitchFamily="34" charset="0"/>
              </a:rPr>
              <a:t>«Те, кто воспитывают живую душу, талантливее любого живописца или ваятеля».</a:t>
            </a:r>
          </a:p>
          <a:p>
            <a:pPr algn="r"/>
            <a:r>
              <a:rPr lang="ru-RU" sz="1400" b="1" dirty="0">
                <a:solidFill>
                  <a:srgbClr val="C00000"/>
                </a:solidFill>
                <a:cs typeface="Arial" panose="020B0604020202020204" pitchFamily="34" charset="0"/>
              </a:rPr>
              <a:t> Иоанн Златоуст</a:t>
            </a:r>
          </a:p>
        </p:txBody>
      </p:sp>
      <p:pic>
        <p:nvPicPr>
          <p:cNvPr id="15368" name="Рисунок 31">
            <a:extLst>
              <a:ext uri="{FF2B5EF4-FFF2-40B4-BE49-F238E27FC236}">
                <a16:creationId xmlns:a16="http://schemas.microsoft.com/office/drawing/2014/main" xmlns="" id="{19B5F289-A1D3-4B19-AFBF-C437A8417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122488"/>
            <a:ext cx="1122362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Рисунок 9" descr="logo-kiro">
            <a:extLst>
              <a:ext uri="{FF2B5EF4-FFF2-40B4-BE49-F238E27FC236}">
                <a16:creationId xmlns:a16="http://schemas.microsoft.com/office/drawing/2014/main" xmlns="" id="{737D6B8E-BDCF-4AC1-ADAE-F9EF149F7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120900"/>
            <a:ext cx="712788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2">
            <a:extLst>
              <a:ext uri="{FF2B5EF4-FFF2-40B4-BE49-F238E27FC236}">
                <a16:creationId xmlns:a16="http://schemas.microsoft.com/office/drawing/2014/main" xmlns="" id="{EE460AAD-9FE6-4F01-BF78-3F8F024EA1B5}"/>
              </a:ext>
            </a:extLst>
          </p:cNvPr>
          <p:cNvSpPr txBox="1">
            <a:spLocks/>
          </p:cNvSpPr>
          <p:nvPr/>
        </p:nvSpPr>
        <p:spPr>
          <a:xfrm>
            <a:off x="683568" y="764703"/>
            <a:ext cx="7774632" cy="3807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024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root\Рабочий стол\КИРО_НРА-Вебинары\Вебинар 27.06.2018\Вебинар 27-06-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42" y="0"/>
            <a:ext cx="8589138" cy="682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100AAE73-2D39-4ED1-9F08-01FF1A0A8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340768"/>
            <a:ext cx="907960" cy="872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85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1560" y="3429000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88640"/>
            <a:ext cx="1110669" cy="79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FC8395B-7FD9-4B26-9A86-A6B60FDFA69D}"/>
              </a:ext>
            </a:extLst>
          </p:cNvPr>
          <p:cNvSpPr/>
          <p:nvPr/>
        </p:nvSpPr>
        <p:spPr>
          <a:xfrm>
            <a:off x="1401585" y="333306"/>
            <a:ext cx="6338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1848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Вебинар «Мудрость воспитания сердцем»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Социокультурная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грамотность родителей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31D8AC7E-AFEB-4779-841F-F9D337127296}"/>
              </a:ext>
            </a:extLst>
          </p:cNvPr>
          <p:cNvSpPr/>
          <p:nvPr/>
        </p:nvSpPr>
        <p:spPr>
          <a:xfrm>
            <a:off x="1835696" y="526488"/>
            <a:ext cx="5040560" cy="306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18415" algn="l"/>
              </a:tabLst>
            </a:pPr>
            <a:endParaRPr lang="ru-RU" sz="14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4016"/>
            <a:ext cx="611771" cy="90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0"/>
            <a:ext cx="1023411" cy="984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1368" y="1990044"/>
            <a:ext cx="8793603" cy="467931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11560" y="1228690"/>
            <a:ext cx="81774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Национальные общественные объединения</a:t>
            </a:r>
          </a:p>
        </p:txBody>
      </p:sp>
      <p:grpSp>
        <p:nvGrpSpPr>
          <p:cNvPr id="3" name="Группа 14"/>
          <p:cNvGrpSpPr/>
          <p:nvPr/>
        </p:nvGrpSpPr>
        <p:grpSpPr>
          <a:xfrm>
            <a:off x="1331640" y="188640"/>
            <a:ext cx="713810" cy="1008112"/>
            <a:chOff x="547689" y="-21432"/>
            <a:chExt cx="1556168" cy="2174287"/>
          </a:xfrm>
        </p:grpSpPr>
        <p:sp>
          <p:nvSpPr>
            <p:cNvPr id="16" name="Пятиугольник 15"/>
            <p:cNvSpPr/>
            <p:nvPr/>
          </p:nvSpPr>
          <p:spPr>
            <a:xfrm rot="5400000">
              <a:off x="314690" y="398776"/>
              <a:ext cx="2039009" cy="1241457"/>
            </a:xfrm>
            <a:prstGeom prst="homePlate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>
                <a:solidFill>
                  <a:prstClr val="white"/>
                </a:solidFill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769" y="218170"/>
              <a:ext cx="758731" cy="106891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55886">
              <a:off x="1588508" y="1544150"/>
              <a:ext cx="478930" cy="165783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55886">
              <a:off x="1280227" y="1843852"/>
              <a:ext cx="478930" cy="165783"/>
            </a:xfrm>
            <a:prstGeom prst="rect">
              <a:avLst/>
            </a:prstGeom>
          </p:spPr>
        </p:pic>
        <p:grpSp>
          <p:nvGrpSpPr>
            <p:cNvPr id="4" name="Группа 32"/>
            <p:cNvGrpSpPr/>
            <p:nvPr/>
          </p:nvGrpSpPr>
          <p:grpSpPr>
            <a:xfrm rot="5400000">
              <a:off x="585033" y="1526507"/>
              <a:ext cx="787211" cy="465485"/>
              <a:chOff x="1432627" y="1696550"/>
              <a:chExt cx="787211" cy="465485"/>
            </a:xfrm>
          </p:grpSpPr>
          <p:pic>
            <p:nvPicPr>
              <p:cNvPr id="29" name="Рисунок 28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155886">
                <a:off x="1740908" y="1696550"/>
                <a:ext cx="478930" cy="165783"/>
              </a:xfrm>
              <a:prstGeom prst="rect">
                <a:avLst/>
              </a:prstGeom>
            </p:spPr>
          </p:pic>
          <p:pic>
            <p:nvPicPr>
              <p:cNvPr id="30" name="Рисунок 2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155886">
                <a:off x="1432627" y="1996252"/>
                <a:ext cx="478930" cy="165783"/>
              </a:xfrm>
              <a:prstGeom prst="rect">
                <a:avLst/>
              </a:prstGeom>
            </p:spPr>
          </p:pic>
        </p:grpSp>
        <p:grpSp>
          <p:nvGrpSpPr>
            <p:cNvPr id="5" name="Группа 33"/>
            <p:cNvGrpSpPr/>
            <p:nvPr/>
          </p:nvGrpSpPr>
          <p:grpSpPr>
            <a:xfrm>
              <a:off x="547689" y="-21431"/>
              <a:ext cx="199868" cy="1455913"/>
              <a:chOff x="576265" y="58005"/>
              <a:chExt cx="171291" cy="1376476"/>
            </a:xfrm>
          </p:grpSpPr>
          <p:pic>
            <p:nvPicPr>
              <p:cNvPr id="26" name="Рисунок 25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2" y="1101418"/>
                <a:ext cx="494836" cy="171289"/>
              </a:xfrm>
              <a:prstGeom prst="rect">
                <a:avLst/>
              </a:prstGeom>
            </p:spPr>
          </p:pic>
          <p:pic>
            <p:nvPicPr>
              <p:cNvPr id="27" name="Рисунок 26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4" y="663929"/>
                <a:ext cx="494836" cy="171289"/>
              </a:xfrm>
              <a:prstGeom prst="rect">
                <a:avLst/>
              </a:prstGeom>
            </p:spPr>
          </p:pic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3" y="219778"/>
                <a:ext cx="494836" cy="171289"/>
              </a:xfrm>
              <a:prstGeom prst="rect">
                <a:avLst/>
              </a:prstGeom>
            </p:spPr>
          </p:pic>
        </p:grpSp>
        <p:grpSp>
          <p:nvGrpSpPr>
            <p:cNvPr id="8" name="Группа 34"/>
            <p:cNvGrpSpPr/>
            <p:nvPr/>
          </p:nvGrpSpPr>
          <p:grpSpPr>
            <a:xfrm flipH="1">
              <a:off x="1908748" y="-21432"/>
              <a:ext cx="195109" cy="1477346"/>
              <a:chOff x="576265" y="58005"/>
              <a:chExt cx="171291" cy="1376476"/>
            </a:xfrm>
          </p:grpSpPr>
          <p:pic>
            <p:nvPicPr>
              <p:cNvPr id="23" name="Рисунок 22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2" y="1101418"/>
                <a:ext cx="494836" cy="171289"/>
              </a:xfrm>
              <a:prstGeom prst="rect">
                <a:avLst/>
              </a:prstGeom>
            </p:spPr>
          </p:pic>
          <p:pic>
            <p:nvPicPr>
              <p:cNvPr id="24" name="Рисунок 23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4" y="663929"/>
                <a:ext cx="494836" cy="171289"/>
              </a:xfrm>
              <a:prstGeom prst="rect">
                <a:avLst/>
              </a:prstGeom>
            </p:spPr>
          </p:pic>
          <p:pic>
            <p:nvPicPr>
              <p:cNvPr id="25" name="Рисунок 2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3" y="219778"/>
                <a:ext cx="494836" cy="17128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2962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5" y="780472"/>
            <a:ext cx="6048673" cy="505388"/>
          </a:xfrm>
        </p:spPr>
        <p:txBody>
          <a:bodyPr vert="horz" lIns="51435" tIns="25718" rIns="51435" bIns="25718" rtlCol="0" anchor="ctr">
            <a:noAutofit/>
          </a:bodyPr>
          <a:lstStyle/>
          <a:p>
            <a:pPr algn="ctr" defTabSz="914400"/>
            <a:r>
              <a:rPr lang="ru-RU" sz="2800" b="1" dirty="0">
                <a:solidFill>
                  <a:srgbClr val="00B050"/>
                </a:solidFill>
                <a:latin typeface="Arial" pitchFamily="34" charset="0"/>
                <a:ea typeface="+mn-ea"/>
                <a:cs typeface="Arial" pitchFamily="34" charset="0"/>
              </a:rPr>
              <a:t>Этнокультурные мероприятия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69010" y="4083168"/>
            <a:ext cx="5960708" cy="25605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294" y="1397347"/>
            <a:ext cx="4358582" cy="26031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35229" y="1397345"/>
            <a:ext cx="4094489" cy="26031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6965" y="4083168"/>
            <a:ext cx="3633531" cy="2560542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81" y="214291"/>
            <a:ext cx="564460" cy="83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6632"/>
            <a:ext cx="973912" cy="6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214414" y="142852"/>
            <a:ext cx="6286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rgbClr val="1848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Вебинар</a:t>
            </a:r>
            <a:r>
              <a:rPr lang="ru-RU" b="1" dirty="0">
                <a:solidFill>
                  <a:srgbClr val="1848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«Мудрость воспитания сердцем»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Социокультурная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грамотность родителей</a:t>
            </a:r>
          </a:p>
        </p:txBody>
      </p:sp>
      <p:grpSp>
        <p:nvGrpSpPr>
          <p:cNvPr id="3" name="Группа 12"/>
          <p:cNvGrpSpPr/>
          <p:nvPr/>
        </p:nvGrpSpPr>
        <p:grpSpPr>
          <a:xfrm>
            <a:off x="971600" y="188640"/>
            <a:ext cx="713810" cy="864096"/>
            <a:chOff x="547689" y="-21432"/>
            <a:chExt cx="1556168" cy="2174287"/>
          </a:xfrm>
        </p:grpSpPr>
        <p:sp>
          <p:nvSpPr>
            <p:cNvPr id="14" name="Пятиугольник 13"/>
            <p:cNvSpPr/>
            <p:nvPr/>
          </p:nvSpPr>
          <p:spPr>
            <a:xfrm rot="5400000">
              <a:off x="314690" y="398776"/>
              <a:ext cx="2039009" cy="1241457"/>
            </a:xfrm>
            <a:prstGeom prst="homePlate">
              <a:avLst/>
            </a:pr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>
                <a:solidFill>
                  <a:prstClr val="white"/>
                </a:solidFill>
              </a:endParaRPr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769" y="218170"/>
              <a:ext cx="758731" cy="106891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55886">
              <a:off x="1588508" y="1544150"/>
              <a:ext cx="478930" cy="165783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55886">
              <a:off x="1280227" y="1843852"/>
              <a:ext cx="478930" cy="165783"/>
            </a:xfrm>
            <a:prstGeom prst="rect">
              <a:avLst/>
            </a:prstGeom>
          </p:spPr>
        </p:pic>
        <p:grpSp>
          <p:nvGrpSpPr>
            <p:cNvPr id="4" name="Группа 32"/>
            <p:cNvGrpSpPr/>
            <p:nvPr/>
          </p:nvGrpSpPr>
          <p:grpSpPr>
            <a:xfrm rot="5400000">
              <a:off x="585033" y="1526507"/>
              <a:ext cx="787211" cy="465485"/>
              <a:chOff x="1432627" y="1696550"/>
              <a:chExt cx="787211" cy="465485"/>
            </a:xfrm>
          </p:grpSpPr>
          <p:pic>
            <p:nvPicPr>
              <p:cNvPr id="27" name="Рисунок 26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155886">
                <a:off x="1740908" y="1696550"/>
                <a:ext cx="478930" cy="165783"/>
              </a:xfrm>
              <a:prstGeom prst="rect">
                <a:avLst/>
              </a:prstGeom>
            </p:spPr>
          </p:pic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155886">
                <a:off x="1432627" y="1996252"/>
                <a:ext cx="478930" cy="165783"/>
              </a:xfrm>
              <a:prstGeom prst="rect">
                <a:avLst/>
              </a:prstGeom>
            </p:spPr>
          </p:pic>
        </p:grpSp>
        <p:grpSp>
          <p:nvGrpSpPr>
            <p:cNvPr id="5" name="Группа 33"/>
            <p:cNvGrpSpPr/>
            <p:nvPr/>
          </p:nvGrpSpPr>
          <p:grpSpPr>
            <a:xfrm>
              <a:off x="547689" y="-21431"/>
              <a:ext cx="199868" cy="1455913"/>
              <a:chOff x="576265" y="58005"/>
              <a:chExt cx="171291" cy="1376476"/>
            </a:xfrm>
          </p:grpSpPr>
          <p:pic>
            <p:nvPicPr>
              <p:cNvPr id="24" name="Рисунок 2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2" y="1101418"/>
                <a:ext cx="494836" cy="171289"/>
              </a:xfrm>
              <a:prstGeom prst="rect">
                <a:avLst/>
              </a:prstGeom>
            </p:spPr>
          </p:pic>
          <p:pic>
            <p:nvPicPr>
              <p:cNvPr id="25" name="Рисунок 24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4" y="663929"/>
                <a:ext cx="494836" cy="171289"/>
              </a:xfrm>
              <a:prstGeom prst="rect">
                <a:avLst/>
              </a:prstGeom>
            </p:spPr>
          </p:pic>
          <p:pic>
            <p:nvPicPr>
              <p:cNvPr id="26" name="Рисунок 25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3" y="219778"/>
                <a:ext cx="494836" cy="171289"/>
              </a:xfrm>
              <a:prstGeom prst="rect">
                <a:avLst/>
              </a:prstGeom>
            </p:spPr>
          </p:pic>
        </p:grpSp>
        <p:grpSp>
          <p:nvGrpSpPr>
            <p:cNvPr id="13" name="Группа 34"/>
            <p:cNvGrpSpPr/>
            <p:nvPr/>
          </p:nvGrpSpPr>
          <p:grpSpPr>
            <a:xfrm flipH="1">
              <a:off x="1908748" y="-21432"/>
              <a:ext cx="195109" cy="1477346"/>
              <a:chOff x="576265" y="58005"/>
              <a:chExt cx="171291" cy="1376476"/>
            </a:xfrm>
          </p:grpSpPr>
          <p:pic>
            <p:nvPicPr>
              <p:cNvPr id="21" name="Рисунок 20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2" y="1101418"/>
                <a:ext cx="494836" cy="171289"/>
              </a:xfrm>
              <a:prstGeom prst="rect">
                <a:avLst/>
              </a:prstGeom>
            </p:spPr>
          </p:pic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4" y="663929"/>
                <a:ext cx="494836" cy="171289"/>
              </a:xfrm>
              <a:prstGeom prst="rect">
                <a:avLst/>
              </a:prstGeom>
            </p:spPr>
          </p:pic>
          <p:pic>
            <p:nvPicPr>
              <p:cNvPr id="23" name="Рисунок 22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3" y="219778"/>
                <a:ext cx="494836" cy="171289"/>
              </a:xfrm>
              <a:prstGeom prst="rect">
                <a:avLst/>
              </a:prstGeom>
            </p:spPr>
          </p:pic>
        </p:grpSp>
      </p:grpSp>
      <p:pic>
        <p:nvPicPr>
          <p:cNvPr id="29" name="Рисунок 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100392" y="44624"/>
            <a:ext cx="809401" cy="778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875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E848533-DA33-4EA3-B535-676FAE07B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099" y="365126"/>
            <a:ext cx="7638645" cy="1605247"/>
          </a:xfrm>
        </p:spPr>
        <p:txBody>
          <a:bodyPr>
            <a:normAutofit fontScale="90000"/>
          </a:bodyPr>
          <a:lstStyle/>
          <a:p>
            <a:pPr lvl="0" algn="ctr" defTabSz="914400"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solidFill>
                  <a:srgbClr val="18482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1800" b="1" dirty="0">
                <a:solidFill>
                  <a:srgbClr val="18482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18482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Вебинар</a:t>
            </a:r>
            <a:r>
              <a:rPr lang="ru-RU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ru-RU" sz="1800" b="1" dirty="0">
                <a:solidFill>
                  <a:srgbClr val="18482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«Мудрость воспитания сердцем» </a:t>
            </a:r>
            <a:br>
              <a:rPr lang="ru-RU" sz="1800" b="1" dirty="0">
                <a:solidFill>
                  <a:srgbClr val="18482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Социокультурная  грамотность родителей</a:t>
            </a:r>
            <a:br>
              <a:rPr lang="ru-RU" sz="1800" b="1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1800" b="1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1800" dirty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Государственная программа «</a:t>
            </a:r>
            <a:r>
              <a:rPr lang="ru-RU" sz="1800" dirty="0" err="1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Этносоциальное</a:t>
            </a:r>
            <a:r>
              <a:rPr lang="ru-RU" sz="1800" dirty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 этнокультурное развитие территорий традиционного проживания коренных народов»</a:t>
            </a:r>
            <a:br>
              <a:rPr lang="ru-RU" sz="1800" dirty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6326D65-C35D-4F71-9547-F76BF5AC01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rgbClr val="9728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Ответственный исполнитель: 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национальной и региональной политики Республики Карелия</a:t>
            </a:r>
          </a:p>
          <a:p>
            <a:endParaRPr lang="ru-RU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6EB2C024-1D9E-4089-8D40-D3ABD3599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71414"/>
            <a:ext cx="667519" cy="99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Группа 27">
            <a:extLst>
              <a:ext uri="{FF2B5EF4-FFF2-40B4-BE49-F238E27FC236}">
                <a16:creationId xmlns:a16="http://schemas.microsoft.com/office/drawing/2014/main" xmlns="" id="{79862EDB-CF08-4597-882D-CB76FDA41CF1}"/>
              </a:ext>
            </a:extLst>
          </p:cNvPr>
          <p:cNvGrpSpPr/>
          <p:nvPr/>
        </p:nvGrpSpPr>
        <p:grpSpPr>
          <a:xfrm>
            <a:off x="971600" y="188640"/>
            <a:ext cx="713810" cy="864096"/>
            <a:chOff x="547689" y="-21432"/>
            <a:chExt cx="1556168" cy="2174287"/>
          </a:xfrm>
        </p:grpSpPr>
        <p:sp>
          <p:nvSpPr>
            <p:cNvPr id="8" name="Пятиугольник 28">
              <a:extLst>
                <a:ext uri="{FF2B5EF4-FFF2-40B4-BE49-F238E27FC236}">
                  <a16:creationId xmlns:a16="http://schemas.microsoft.com/office/drawing/2014/main" xmlns="" id="{C7F92F43-B4BE-4246-9F5B-1B70FCBFDA66}"/>
                </a:ext>
              </a:extLst>
            </p:cNvPr>
            <p:cNvSpPr/>
            <p:nvPr/>
          </p:nvSpPr>
          <p:spPr>
            <a:xfrm rot="5400000">
              <a:off x="314690" y="398776"/>
              <a:ext cx="2039009" cy="1241457"/>
            </a:xfrm>
            <a:prstGeom prst="homePlate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CED904DD-33FB-44C3-820B-6C6296FA8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769" y="218170"/>
              <a:ext cx="758731" cy="106891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817BDF0A-D114-4846-8A9E-E8258AE82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55886">
              <a:off x="1588508" y="1544150"/>
              <a:ext cx="478930" cy="165783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A26D2E11-FBC5-425E-9795-C2F746B32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55886">
              <a:off x="1280227" y="1843852"/>
              <a:ext cx="478930" cy="165783"/>
            </a:xfrm>
            <a:prstGeom prst="rect">
              <a:avLst/>
            </a:prstGeom>
          </p:spPr>
        </p:pic>
        <p:grpSp>
          <p:nvGrpSpPr>
            <p:cNvPr id="12" name="Группа 32">
              <a:extLst>
                <a:ext uri="{FF2B5EF4-FFF2-40B4-BE49-F238E27FC236}">
                  <a16:creationId xmlns:a16="http://schemas.microsoft.com/office/drawing/2014/main" xmlns="" id="{6846797C-F854-48D9-B668-76B23F1B63AE}"/>
                </a:ext>
              </a:extLst>
            </p:cNvPr>
            <p:cNvGrpSpPr/>
            <p:nvPr/>
          </p:nvGrpSpPr>
          <p:grpSpPr>
            <a:xfrm rot="5400000">
              <a:off x="585033" y="1526507"/>
              <a:ext cx="787211" cy="465485"/>
              <a:chOff x="1432627" y="1696550"/>
              <a:chExt cx="787211" cy="465485"/>
            </a:xfrm>
          </p:grpSpPr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xmlns="" id="{07D465EF-12B3-4CBF-9B04-87A941AE9F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155886">
                <a:off x="1740908" y="1696550"/>
                <a:ext cx="478930" cy="165783"/>
              </a:xfrm>
              <a:prstGeom prst="rect">
                <a:avLst/>
              </a:prstGeom>
            </p:spPr>
          </p:pic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xmlns="" id="{FCDC9AA5-DC99-40CF-A513-1DA90B1C17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155886">
                <a:off x="1432627" y="1996252"/>
                <a:ext cx="478930" cy="165783"/>
              </a:xfrm>
              <a:prstGeom prst="rect">
                <a:avLst/>
              </a:prstGeom>
            </p:spPr>
          </p:pic>
        </p:grpSp>
        <p:grpSp>
          <p:nvGrpSpPr>
            <p:cNvPr id="13" name="Группа 33">
              <a:extLst>
                <a:ext uri="{FF2B5EF4-FFF2-40B4-BE49-F238E27FC236}">
                  <a16:creationId xmlns:a16="http://schemas.microsoft.com/office/drawing/2014/main" xmlns="" id="{5539AD57-5D3D-44FE-B108-25FA3434930D}"/>
                </a:ext>
              </a:extLst>
            </p:cNvPr>
            <p:cNvGrpSpPr/>
            <p:nvPr/>
          </p:nvGrpSpPr>
          <p:grpSpPr>
            <a:xfrm>
              <a:off x="547689" y="-21431"/>
              <a:ext cx="199868" cy="1455913"/>
              <a:chOff x="576265" y="58005"/>
              <a:chExt cx="171291" cy="1376476"/>
            </a:xfrm>
          </p:grpSpPr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xmlns="" id="{83D20712-6733-457C-9E3F-AB33FDE6AE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2" y="1101418"/>
                <a:ext cx="494836" cy="171289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xmlns="" id="{B6CCBCCC-532F-4B86-80A8-FAC5061CAB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4" y="663929"/>
                <a:ext cx="494836" cy="171289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xmlns="" id="{DBD43AC0-F193-44E3-943A-352BE103DD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3" y="219778"/>
                <a:ext cx="494836" cy="171289"/>
              </a:xfrm>
              <a:prstGeom prst="rect">
                <a:avLst/>
              </a:prstGeom>
            </p:spPr>
          </p:pic>
        </p:grpSp>
        <p:grpSp>
          <p:nvGrpSpPr>
            <p:cNvPr id="14" name="Группа 34">
              <a:extLst>
                <a:ext uri="{FF2B5EF4-FFF2-40B4-BE49-F238E27FC236}">
                  <a16:creationId xmlns:a16="http://schemas.microsoft.com/office/drawing/2014/main" xmlns="" id="{409714C7-9E18-401E-B98C-8F664C6BE686}"/>
                </a:ext>
              </a:extLst>
            </p:cNvPr>
            <p:cNvGrpSpPr/>
            <p:nvPr/>
          </p:nvGrpSpPr>
          <p:grpSpPr>
            <a:xfrm flipH="1">
              <a:off x="1908748" y="-21432"/>
              <a:ext cx="195109" cy="1477346"/>
              <a:chOff x="576265" y="58005"/>
              <a:chExt cx="171291" cy="1376476"/>
            </a:xfrm>
          </p:grpSpPr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xmlns="" id="{70F8FA87-545D-4CDE-8D54-2C640CB512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2" y="1101418"/>
                <a:ext cx="494836" cy="171289"/>
              </a:xfrm>
              <a:prstGeom prst="rect">
                <a:avLst/>
              </a:prstGeom>
            </p:spPr>
          </p:pic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xmlns="" id="{53A2ECAC-F13E-48FA-9DF6-8C61703998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4" y="663929"/>
                <a:ext cx="494836" cy="171289"/>
              </a:xfrm>
              <a:prstGeom prst="rect">
                <a:avLst/>
              </a:prstGeom>
            </p:spPr>
          </p:pic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xmlns="" id="{41B661B2-7C93-4DB9-8821-83249FEA53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3" y="219778"/>
                <a:ext cx="494836" cy="171289"/>
              </a:xfrm>
              <a:prstGeom prst="rect">
                <a:avLst/>
              </a:prstGeom>
            </p:spPr>
          </p:pic>
        </p:grpSp>
      </p:grpSp>
      <p:pic>
        <p:nvPicPr>
          <p:cNvPr id="23" name="Picture 5">
            <a:extLst>
              <a:ext uri="{FF2B5EF4-FFF2-40B4-BE49-F238E27FC236}">
                <a16:creationId xmlns:a16="http://schemas.microsoft.com/office/drawing/2014/main" xmlns="" id="{3ED3145F-22D5-4F3B-9EE7-13348AB3A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264" y="118295"/>
            <a:ext cx="1044691" cy="744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6">
            <a:extLst>
              <a:ext uri="{FF2B5EF4-FFF2-40B4-BE49-F238E27FC236}">
                <a16:creationId xmlns:a16="http://schemas.microsoft.com/office/drawing/2014/main" xmlns="" id="{D1DA1EDB-0454-4D8B-86A2-FE595F63B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00591" y="110884"/>
            <a:ext cx="809401" cy="778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1767B6C7-7A18-495E-8BD8-7C803FA5452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00" y="2931221"/>
            <a:ext cx="2615188" cy="34869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4B935195-07CF-4987-856F-AACD07F1F679}"/>
              </a:ext>
            </a:extLst>
          </p:cNvPr>
          <p:cNvSpPr/>
          <p:nvPr/>
        </p:nvSpPr>
        <p:spPr>
          <a:xfrm>
            <a:off x="4967937" y="2681455"/>
            <a:ext cx="25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97282A"/>
                </a:solidFill>
                <a:effectLst/>
                <a:uLnTx/>
                <a:uFillTx/>
              </a:rPr>
              <a:t>Участники программы: 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73AC4854-FEBC-455C-8932-BB055565E889}"/>
              </a:ext>
            </a:extLst>
          </p:cNvPr>
          <p:cNvSpPr/>
          <p:nvPr/>
        </p:nvSpPr>
        <p:spPr>
          <a:xfrm>
            <a:off x="3628591" y="3247808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-257168" algn="just">
              <a:buBlip>
                <a:blip r:embed="rId12"/>
              </a:buBlip>
            </a:pP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культуры Республики Карелия</a:t>
            </a:r>
          </a:p>
          <a:p>
            <a:pPr lvl="0" indent="-257168" algn="just">
              <a:buBlip>
                <a:blip r:embed="rId12"/>
              </a:buBlip>
            </a:pP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образования Республики Карелия</a:t>
            </a:r>
          </a:p>
          <a:p>
            <a:pPr lvl="0" indent="-257168" algn="just">
              <a:buBlip>
                <a:blip r:embed="rId12"/>
              </a:buBlip>
            </a:pP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здравоохранения Республики Карелия</a:t>
            </a:r>
          </a:p>
          <a:p>
            <a:pPr lvl="0" indent="-257168" algn="just">
              <a:buBlip>
                <a:blip r:embed="rId12"/>
              </a:buBlip>
            </a:pP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по делам молодежи, физической культуре и спорту Республики Карелия</a:t>
            </a:r>
          </a:p>
          <a:p>
            <a:pPr lvl="0" indent="-257168" algn="just">
              <a:buBlip>
                <a:blip r:embed="rId12"/>
              </a:buBlip>
            </a:pP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сельского и рыбного хозяйства Республики Карелия</a:t>
            </a:r>
          </a:p>
          <a:p>
            <a:pPr lvl="0" indent="-257168" algn="just">
              <a:buBlip>
                <a:blip r:embed="rId12"/>
              </a:buBlip>
            </a:pP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труда и занятости Республики Карелия</a:t>
            </a:r>
          </a:p>
          <a:p>
            <a:pPr lvl="0" indent="-257168" algn="just">
              <a:buBlip>
                <a:blip r:embed="rId12"/>
              </a:buBlip>
            </a:pP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по охране объектов культурного наследия Республики Карелия</a:t>
            </a:r>
          </a:p>
        </p:txBody>
      </p:sp>
    </p:spTree>
    <p:extLst>
      <p:ext uri="{BB962C8B-B14F-4D97-AF65-F5344CB8AC3E}">
        <p14:creationId xmlns:p14="http://schemas.microsoft.com/office/powerpoint/2010/main" val="32105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95C234A-BEF6-4EE4-BE24-110161913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365126"/>
            <a:ext cx="8640960" cy="1325563"/>
          </a:xfrm>
        </p:spPr>
        <p:txBody>
          <a:bodyPr>
            <a:normAutofit fontScale="90000"/>
          </a:bodyPr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solidFill>
                  <a:srgbClr val="1848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1800" b="1" dirty="0">
                <a:solidFill>
                  <a:srgbClr val="1848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1848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1800" b="1" dirty="0">
                <a:solidFill>
                  <a:srgbClr val="1848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1848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1800" b="1" dirty="0">
                <a:solidFill>
                  <a:srgbClr val="1848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1848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Вебинар «Мудрость воспитания сердцем»</a:t>
            </a:r>
            <a:r>
              <a:rPr lang="ru-RU" sz="1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ru-RU" sz="1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Социокультурная  грамотность родителей</a:t>
            </a:r>
            <a:br>
              <a:rPr lang="ru-RU" sz="1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1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1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Сохранение и развитие вепсов – коренного малочисленного народа</a:t>
            </a:r>
            <a:br>
              <a:rPr lang="ru-RU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Российской Федерации</a:t>
            </a:r>
            <a:r>
              <a:rPr lang="ru-RU" sz="1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1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8D87E5CB-3833-4BAD-ACEA-F659BD5F4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63" y="97919"/>
            <a:ext cx="529029" cy="78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Группа 48">
            <a:extLst>
              <a:ext uri="{FF2B5EF4-FFF2-40B4-BE49-F238E27FC236}">
                <a16:creationId xmlns:a16="http://schemas.microsoft.com/office/drawing/2014/main" xmlns="" id="{43B9AD78-53D3-413B-A502-4098D76DA5EF}"/>
              </a:ext>
            </a:extLst>
          </p:cNvPr>
          <p:cNvGrpSpPr/>
          <p:nvPr/>
        </p:nvGrpSpPr>
        <p:grpSpPr>
          <a:xfrm>
            <a:off x="827584" y="116632"/>
            <a:ext cx="713810" cy="864096"/>
            <a:chOff x="547689" y="-21432"/>
            <a:chExt cx="1556168" cy="2174287"/>
          </a:xfrm>
        </p:grpSpPr>
        <p:sp>
          <p:nvSpPr>
            <p:cNvPr id="8" name="Пятиугольник 49">
              <a:extLst>
                <a:ext uri="{FF2B5EF4-FFF2-40B4-BE49-F238E27FC236}">
                  <a16:creationId xmlns:a16="http://schemas.microsoft.com/office/drawing/2014/main" xmlns="" id="{BD9C451A-07D5-427F-984B-AD028EC01E68}"/>
                </a:ext>
              </a:extLst>
            </p:cNvPr>
            <p:cNvSpPr/>
            <p:nvPr/>
          </p:nvSpPr>
          <p:spPr>
            <a:xfrm rot="5400000">
              <a:off x="314690" y="398776"/>
              <a:ext cx="2039009" cy="1241457"/>
            </a:xfrm>
            <a:prstGeom prst="homePlate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>
                <a:solidFill>
                  <a:prstClr val="white"/>
                </a:solidFill>
              </a:endParaRPr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E5A75BAB-F5D2-42B4-A9E7-8E3198115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769" y="218170"/>
              <a:ext cx="758731" cy="106891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4A86EE7B-032D-4A83-8F1B-706EB1405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55886">
              <a:off x="1588508" y="1544150"/>
              <a:ext cx="478930" cy="165783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3F8D1531-B7CD-4B90-9BCE-269DE5785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55886">
              <a:off x="1280227" y="1843852"/>
              <a:ext cx="478930" cy="165783"/>
            </a:xfrm>
            <a:prstGeom prst="rect">
              <a:avLst/>
            </a:prstGeom>
          </p:spPr>
        </p:pic>
        <p:grpSp>
          <p:nvGrpSpPr>
            <p:cNvPr id="12" name="Группа 32">
              <a:extLst>
                <a:ext uri="{FF2B5EF4-FFF2-40B4-BE49-F238E27FC236}">
                  <a16:creationId xmlns:a16="http://schemas.microsoft.com/office/drawing/2014/main" xmlns="" id="{87F24F23-2197-4137-94C4-6666EE48B9D8}"/>
                </a:ext>
              </a:extLst>
            </p:cNvPr>
            <p:cNvGrpSpPr/>
            <p:nvPr/>
          </p:nvGrpSpPr>
          <p:grpSpPr>
            <a:xfrm rot="5400000">
              <a:off x="585033" y="1526507"/>
              <a:ext cx="787211" cy="465485"/>
              <a:chOff x="1432627" y="1696550"/>
              <a:chExt cx="787211" cy="465485"/>
            </a:xfrm>
          </p:grpSpPr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xmlns="" id="{6C386760-C15D-4E9C-A22F-3EBCA26049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155886">
                <a:off x="1740908" y="1696550"/>
                <a:ext cx="478930" cy="165783"/>
              </a:xfrm>
              <a:prstGeom prst="rect">
                <a:avLst/>
              </a:prstGeom>
            </p:spPr>
          </p:pic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xmlns="" id="{79F28602-9A33-452D-AEDA-9CDC116B3D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155886">
                <a:off x="1432627" y="1996252"/>
                <a:ext cx="478930" cy="165783"/>
              </a:xfrm>
              <a:prstGeom prst="rect">
                <a:avLst/>
              </a:prstGeom>
            </p:spPr>
          </p:pic>
        </p:grpSp>
        <p:grpSp>
          <p:nvGrpSpPr>
            <p:cNvPr id="13" name="Группа 33">
              <a:extLst>
                <a:ext uri="{FF2B5EF4-FFF2-40B4-BE49-F238E27FC236}">
                  <a16:creationId xmlns:a16="http://schemas.microsoft.com/office/drawing/2014/main" xmlns="" id="{DE478FB2-AA87-4F1F-925D-ED7FB4197CC8}"/>
                </a:ext>
              </a:extLst>
            </p:cNvPr>
            <p:cNvGrpSpPr/>
            <p:nvPr/>
          </p:nvGrpSpPr>
          <p:grpSpPr>
            <a:xfrm>
              <a:off x="547689" y="-21431"/>
              <a:ext cx="199868" cy="1455913"/>
              <a:chOff x="576265" y="58005"/>
              <a:chExt cx="171291" cy="1376476"/>
            </a:xfrm>
          </p:grpSpPr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xmlns="" id="{B3302A19-7B0D-4D6C-A7E6-2344D8FEE3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2" y="1101418"/>
                <a:ext cx="494836" cy="171289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xmlns="" id="{89242BED-1BDC-46FC-B2B1-8379CF62DA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4" y="663929"/>
                <a:ext cx="494836" cy="171289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xmlns="" id="{E2623B19-66FF-4C1A-8C82-39E5793E62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3" y="219778"/>
                <a:ext cx="494836" cy="171289"/>
              </a:xfrm>
              <a:prstGeom prst="rect">
                <a:avLst/>
              </a:prstGeom>
            </p:spPr>
          </p:pic>
        </p:grpSp>
        <p:grpSp>
          <p:nvGrpSpPr>
            <p:cNvPr id="14" name="Группа 34">
              <a:extLst>
                <a:ext uri="{FF2B5EF4-FFF2-40B4-BE49-F238E27FC236}">
                  <a16:creationId xmlns:a16="http://schemas.microsoft.com/office/drawing/2014/main" xmlns="" id="{E0831B1A-A5B1-4BE8-B3EC-EAC351BD6FB8}"/>
                </a:ext>
              </a:extLst>
            </p:cNvPr>
            <p:cNvGrpSpPr/>
            <p:nvPr/>
          </p:nvGrpSpPr>
          <p:grpSpPr>
            <a:xfrm flipH="1">
              <a:off x="1908748" y="-21432"/>
              <a:ext cx="195109" cy="1477346"/>
              <a:chOff x="576265" y="58005"/>
              <a:chExt cx="171291" cy="1376476"/>
            </a:xfrm>
          </p:grpSpPr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xmlns="" id="{C74318BC-7DD0-43E0-8D5C-7144B6C26E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2" y="1101418"/>
                <a:ext cx="494836" cy="171289"/>
              </a:xfrm>
              <a:prstGeom prst="rect">
                <a:avLst/>
              </a:prstGeom>
            </p:spPr>
          </p:pic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xmlns="" id="{15B11D50-C649-4C26-8F08-DB4E326157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4" y="663929"/>
                <a:ext cx="494836" cy="171289"/>
              </a:xfrm>
              <a:prstGeom prst="rect">
                <a:avLst/>
              </a:prstGeom>
            </p:spPr>
          </p:pic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xmlns="" id="{2F49BD70-5E7C-4A5A-99BF-A4F0E8DED2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3" y="219778"/>
                <a:ext cx="494836" cy="171289"/>
              </a:xfrm>
              <a:prstGeom prst="rect">
                <a:avLst/>
              </a:prstGeom>
            </p:spPr>
          </p:pic>
        </p:grpSp>
      </p:grpSp>
      <p:pic>
        <p:nvPicPr>
          <p:cNvPr id="23" name="Picture 5">
            <a:extLst>
              <a:ext uri="{FF2B5EF4-FFF2-40B4-BE49-F238E27FC236}">
                <a16:creationId xmlns:a16="http://schemas.microsoft.com/office/drawing/2014/main" xmlns="" id="{57D3F2B0-CD7C-4176-A2E4-A83DF9270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1" y="116632"/>
            <a:ext cx="936104" cy="667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6">
            <a:extLst>
              <a:ext uri="{FF2B5EF4-FFF2-40B4-BE49-F238E27FC236}">
                <a16:creationId xmlns:a16="http://schemas.microsoft.com/office/drawing/2014/main" xmlns="" id="{54B4832E-E7E0-4848-8354-B5B06394B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28385" y="156957"/>
            <a:ext cx="692634" cy="66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Объект 24">
            <a:extLst>
              <a:ext uri="{FF2B5EF4-FFF2-40B4-BE49-F238E27FC236}">
                <a16:creationId xmlns:a16="http://schemas.microsoft.com/office/drawing/2014/main" xmlns="" id="{669E0796-2ECC-454A-9D66-B0FCEF339A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1" cstate="print"/>
          <a:stretch>
            <a:fillRect/>
          </a:stretch>
        </p:blipFill>
        <p:spPr>
          <a:xfrm>
            <a:off x="115042" y="5301208"/>
            <a:ext cx="1313960" cy="344137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E4EA358E-0616-415C-B6C8-88B366F616E2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451898" y="5265204"/>
            <a:ext cx="1454541" cy="295232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F057BCB4-3C9A-4E60-960A-108D39B34CBD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2765" y="3784231"/>
            <a:ext cx="2836571" cy="149818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B7CAB8A7-2674-476B-9234-4A08A896F1E1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2497" y="2298638"/>
            <a:ext cx="2823319" cy="1486111"/>
          </a:xfrm>
          <a:prstGeom prst="rect">
            <a:avLst/>
          </a:prstGeom>
        </p:spPr>
      </p:pic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xmlns="" id="{3056479E-4E62-4039-9F27-ECD2770B12CE}"/>
              </a:ext>
            </a:extLst>
          </p:cNvPr>
          <p:cNvSpPr/>
          <p:nvPr/>
        </p:nvSpPr>
        <p:spPr>
          <a:xfrm>
            <a:off x="3886044" y="6165304"/>
            <a:ext cx="4703038" cy="48107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xmlns="" id="{736E952F-012D-4049-BE54-D506F45E98F7}"/>
              </a:ext>
            </a:extLst>
          </p:cNvPr>
          <p:cNvSpPr/>
          <p:nvPr/>
        </p:nvSpPr>
        <p:spPr>
          <a:xfrm>
            <a:off x="3904326" y="2348880"/>
            <a:ext cx="4684756" cy="14861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xmlns="" id="{F68737C6-3E05-4317-AA4F-312B78BE79A4}"/>
              </a:ext>
            </a:extLst>
          </p:cNvPr>
          <p:cNvSpPr/>
          <p:nvPr/>
        </p:nvSpPr>
        <p:spPr>
          <a:xfrm>
            <a:off x="3904326" y="4285422"/>
            <a:ext cx="4666474" cy="144783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AE7C200F-2C36-4A43-A9F9-E58720D9F6C9}"/>
              </a:ext>
            </a:extLst>
          </p:cNvPr>
          <p:cNvSpPr/>
          <p:nvPr/>
        </p:nvSpPr>
        <p:spPr>
          <a:xfrm>
            <a:off x="3897606" y="249289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1200" b="1" dirty="0">
                <a:solidFill>
                  <a:srgbClr val="9728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мероприятий по реализации в 2016-2020 годах </a:t>
            </a:r>
          </a:p>
          <a:p>
            <a:pPr algn="ctr"/>
            <a:r>
              <a:rPr lang="ru-RU" altLang="ru-RU" sz="1200" b="1" dirty="0">
                <a:solidFill>
                  <a:srgbClr val="9728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Концепции устойчивого развития коренных малочисленных народов Севера, Сибири и Дальнего Востока Российской Федерации</a:t>
            </a:r>
          </a:p>
          <a:p>
            <a:pPr algn="ctr"/>
            <a:r>
              <a:rPr lang="ru-RU" altLang="ru-RU" sz="1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(Распоряжение Правительства Российской Федерации от 25 августа 2016 года № 1792-р)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39813946-FE64-4BB7-A763-D6E5061D6810}"/>
              </a:ext>
            </a:extLst>
          </p:cNvPr>
          <p:cNvSpPr/>
          <p:nvPr/>
        </p:nvSpPr>
        <p:spPr>
          <a:xfrm>
            <a:off x="3960440" y="4365104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1400" b="1" dirty="0">
                <a:solidFill>
                  <a:srgbClr val="9728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Субсидии из федерального бюджета на поддержку социального и экономического развития коренного малочисленного народа </a:t>
            </a:r>
          </a:p>
          <a:p>
            <a:pPr algn="ctr"/>
            <a:r>
              <a:rPr lang="ru-RU" altLang="ru-RU" sz="1400" b="1" dirty="0">
                <a:solidFill>
                  <a:srgbClr val="9728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Севера, Сибири и Дальнего Востока Российской Федерации – </a:t>
            </a:r>
          </a:p>
          <a:p>
            <a:pPr algn="ctr"/>
            <a:r>
              <a:rPr lang="ru-RU" altLang="ru-RU" sz="1400" b="1" dirty="0">
                <a:solidFill>
                  <a:srgbClr val="9728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вепсов Республики Карелия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392DC9DE-14CF-45E5-A27F-342D913D2134}"/>
              </a:ext>
            </a:extLst>
          </p:cNvPr>
          <p:cNvSpPr/>
          <p:nvPr/>
        </p:nvSpPr>
        <p:spPr>
          <a:xfrm>
            <a:off x="4901878" y="6237312"/>
            <a:ext cx="2550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b="1" dirty="0">
                <a:solidFill>
                  <a:schemeClr val="bg1"/>
                </a:solidFill>
              </a:rPr>
              <a:t>2017г. - 2,7 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128938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1056726"/>
            <a:ext cx="8178132" cy="500066"/>
          </a:xfrm>
        </p:spPr>
        <p:txBody>
          <a:bodyPr vert="horz" lIns="51435" tIns="25718" rIns="51435" bIns="25718" rtlCol="0" anchor="ctr">
            <a:noAutofit/>
          </a:bodyPr>
          <a:lstStyle/>
          <a:p>
            <a:pPr algn="ctr"/>
            <a:r>
              <a:rPr lang="ru-RU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Национальная литература и периодические издания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394066" y="1548816"/>
            <a:ext cx="3075339" cy="58404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900" b="1" dirty="0">
                <a:solidFill>
                  <a:schemeClr val="bg1"/>
                </a:solidFill>
              </a:rPr>
              <a:t>10 наименований книг</a:t>
            </a:r>
            <a:endParaRPr lang="ru-RU" altLang="ru-RU" sz="1900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4065" y="2340904"/>
            <a:ext cx="3075339" cy="584040"/>
          </a:xfrm>
          <a:prstGeom prst="roundRect">
            <a:avLst/>
          </a:prstGeom>
          <a:solidFill>
            <a:srgbClr val="0070C0"/>
          </a:solidFill>
          <a:ln w="28575"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900" b="1" dirty="0">
                <a:solidFill>
                  <a:schemeClr val="bg1"/>
                </a:solidFill>
              </a:rPr>
              <a:t>4 600 экземпляров</a:t>
            </a:r>
            <a:endParaRPr lang="ru-RU" altLang="ru-RU" sz="1900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12" y="1648328"/>
            <a:ext cx="1203764" cy="170923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298855" lon="20101139" rev="26212"/>
            </a:camera>
            <a:lightRig rig="threePt" dir="t">
              <a:rot lat="0" lon="0" rev="2700000"/>
            </a:lightRig>
          </a:scene3d>
          <a:sp3d extrusionH="254000">
            <a:bevelT w="63500" h="50800"/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58" y="1714488"/>
            <a:ext cx="997529" cy="16430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298855" lon="20101139" rev="26212"/>
            </a:camera>
            <a:lightRig rig="threePt" dir="t">
              <a:rot lat="0" lon="0" rev="2700000"/>
            </a:lightRig>
          </a:scene3d>
          <a:sp3d extrusionH="254000">
            <a:bevelT w="63500" h="50800"/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04" y="1667015"/>
            <a:ext cx="1222987" cy="169054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298855" lon="20101139" rev="26212"/>
            </a:camera>
            <a:lightRig rig="threePt" dir="t">
              <a:rot lat="0" lon="0" rev="2700000"/>
            </a:lightRig>
          </a:scene3d>
          <a:sp3d extrusionH="254000">
            <a:bevelT w="63500" h="50800"/>
          </a:sp3d>
        </p:spPr>
      </p:pic>
      <p:sp>
        <p:nvSpPr>
          <p:cNvPr id="18" name="Прямоугольник 17"/>
          <p:cNvSpPr/>
          <p:nvPr/>
        </p:nvSpPr>
        <p:spPr>
          <a:xfrm>
            <a:off x="5123406" y="2915652"/>
            <a:ext cx="3702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97282A"/>
                </a:solidFill>
              </a:rPr>
              <a:t>Газеты и журналы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1684818"/>
            <a:ext cx="1214242" cy="16727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298855" lon="20101139" rev="26212"/>
            </a:camera>
            <a:lightRig rig="threePt" dir="t">
              <a:rot lat="0" lon="0" rev="2700000"/>
            </a:lightRig>
          </a:scene3d>
          <a:sp3d extrusionH="254000">
            <a:bevelT w="63500" h="508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48" y="3286124"/>
            <a:ext cx="1213670" cy="15716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298855" lon="20101139" rev="26212"/>
            </a:camera>
            <a:lightRig rig="threePt" dir="t">
              <a:rot lat="0" lon="0" rev="2700000"/>
            </a:lightRig>
          </a:scene3d>
          <a:sp3d extrusionH="254000">
            <a:bevelT w="63500" h="50800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675" y="3339674"/>
            <a:ext cx="1218887" cy="151808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298855" lon="20101139" rev="26212"/>
            </a:camera>
            <a:lightRig rig="threePt" dir="t">
              <a:rot lat="0" lon="0" rev="2700000"/>
            </a:lightRig>
          </a:scene3d>
          <a:sp3d extrusionH="254000">
            <a:bevelT w="63500" h="508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389" y="3286124"/>
            <a:ext cx="1152852" cy="15716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298855" lon="20101139" rev="26212"/>
            </a:camera>
            <a:lightRig rig="threePt" dir="t">
              <a:rot lat="0" lon="0" rev="2700000"/>
            </a:lightRig>
          </a:scene3d>
          <a:sp3d extrusionH="254000">
            <a:bevelT w="63500" h="50800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554" y="4929198"/>
            <a:ext cx="1172987" cy="18573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298855" lon="20101139" rev="26212"/>
            </a:camera>
            <a:lightRig rig="threePt" dir="t">
              <a:rot lat="0" lon="0" rev="2700000"/>
            </a:lightRig>
          </a:scene3d>
          <a:sp3d extrusionH="254000">
            <a:bevelT w="63500" h="50800"/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1" y="4935878"/>
            <a:ext cx="1239817" cy="18507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298855" lon="20101139" rev="26212"/>
            </a:camera>
            <a:lightRig rig="threePt" dir="t">
              <a:rot lat="0" lon="0" rev="2700000"/>
            </a:lightRig>
          </a:scene3d>
          <a:sp3d extrusionH="254000">
            <a:bevelT w="63500" h="50800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794" y="4915944"/>
            <a:ext cx="1319042" cy="187064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298855" lon="20101139" rev="26212"/>
            </a:camera>
            <a:lightRig rig="threePt" dir="t">
              <a:rot lat="0" lon="0" rev="2700000"/>
            </a:lightRig>
          </a:scene3d>
          <a:sp3d extrusionH="254000">
            <a:bevelT w="63500" h="50800"/>
          </a:sp3d>
        </p:spPr>
      </p:pic>
      <p:pic>
        <p:nvPicPr>
          <p:cNvPr id="20" name="Picture 2" descr="https://pp.userapi.com/c841128/v841128366/18fd6/opNSAT4Ymp0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343" y="5192619"/>
            <a:ext cx="1131381" cy="152252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https://pp.userapi.com/c841325/v841325442/426bf/NKHGtynwIWU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775" y="5180497"/>
            <a:ext cx="1239514" cy="16060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721990" y="3350810"/>
            <a:ext cx="1218734" cy="17212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391428" y="4152901"/>
            <a:ext cx="1310543" cy="177642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001617" y="3286124"/>
            <a:ext cx="1265365" cy="17859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71414"/>
            <a:ext cx="706437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0"/>
            <a:ext cx="1182677" cy="84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1714480" y="71414"/>
            <a:ext cx="57864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rgbClr val="1848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Вебинар</a:t>
            </a:r>
            <a:r>
              <a:rPr lang="ru-RU" b="1" dirty="0">
                <a:solidFill>
                  <a:srgbClr val="1848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«Мудрость воспитания сердцем»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Социокультурная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грамотность родителей</a:t>
            </a:r>
          </a:p>
        </p:txBody>
      </p:sp>
      <p:grpSp>
        <p:nvGrpSpPr>
          <p:cNvPr id="2" name="Группа 27"/>
          <p:cNvGrpSpPr/>
          <p:nvPr/>
        </p:nvGrpSpPr>
        <p:grpSpPr>
          <a:xfrm>
            <a:off x="971600" y="188640"/>
            <a:ext cx="713810" cy="864096"/>
            <a:chOff x="547689" y="-21432"/>
            <a:chExt cx="1556168" cy="2174287"/>
          </a:xfrm>
        </p:grpSpPr>
        <p:sp>
          <p:nvSpPr>
            <p:cNvPr id="29" name="Пятиугольник 28"/>
            <p:cNvSpPr/>
            <p:nvPr/>
          </p:nvSpPr>
          <p:spPr>
            <a:xfrm rot="5400000">
              <a:off x="314690" y="398776"/>
              <a:ext cx="2039009" cy="1241457"/>
            </a:xfrm>
            <a:prstGeom prst="homePlate">
              <a:avLst/>
            </a:prstGeom>
            <a:blipFill dpi="0"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>
                <a:solidFill>
                  <a:prstClr val="white"/>
                </a:solidFill>
              </a:endParaRPr>
            </a:p>
          </p:txBody>
        </p:sp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769" y="218170"/>
              <a:ext cx="758731" cy="106891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55886">
              <a:off x="1588508" y="1544150"/>
              <a:ext cx="478930" cy="165783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55886">
              <a:off x="1280227" y="1843852"/>
              <a:ext cx="478930" cy="165783"/>
            </a:xfrm>
            <a:prstGeom prst="rect">
              <a:avLst/>
            </a:prstGeom>
          </p:spPr>
        </p:pic>
        <p:grpSp>
          <p:nvGrpSpPr>
            <p:cNvPr id="3" name="Группа 32"/>
            <p:cNvGrpSpPr/>
            <p:nvPr/>
          </p:nvGrpSpPr>
          <p:grpSpPr>
            <a:xfrm rot="5400000">
              <a:off x="585033" y="1526507"/>
              <a:ext cx="787211" cy="465485"/>
              <a:chOff x="1432627" y="1696550"/>
              <a:chExt cx="787211" cy="465485"/>
            </a:xfrm>
          </p:grpSpPr>
          <p:pic>
            <p:nvPicPr>
              <p:cNvPr id="42" name="Рисунок 41"/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155886">
                <a:off x="1740908" y="1696550"/>
                <a:ext cx="478930" cy="165783"/>
              </a:xfrm>
              <a:prstGeom prst="rect">
                <a:avLst/>
              </a:prstGeom>
            </p:spPr>
          </p:pic>
          <p:pic>
            <p:nvPicPr>
              <p:cNvPr id="43" name="Рисунок 42"/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155886">
                <a:off x="1432627" y="1996252"/>
                <a:ext cx="478930" cy="165783"/>
              </a:xfrm>
              <a:prstGeom prst="rect">
                <a:avLst/>
              </a:prstGeom>
            </p:spPr>
          </p:pic>
        </p:grpSp>
        <p:grpSp>
          <p:nvGrpSpPr>
            <p:cNvPr id="5" name="Группа 33"/>
            <p:cNvGrpSpPr/>
            <p:nvPr/>
          </p:nvGrpSpPr>
          <p:grpSpPr>
            <a:xfrm>
              <a:off x="547689" y="-21431"/>
              <a:ext cx="199868" cy="1455913"/>
              <a:chOff x="576265" y="58005"/>
              <a:chExt cx="171291" cy="1376476"/>
            </a:xfrm>
          </p:grpSpPr>
          <p:pic>
            <p:nvPicPr>
              <p:cNvPr id="39" name="Рисунок 38"/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2" y="1101418"/>
                <a:ext cx="494836" cy="171289"/>
              </a:xfrm>
              <a:prstGeom prst="rect">
                <a:avLst/>
              </a:prstGeom>
            </p:spPr>
          </p:pic>
          <p:pic>
            <p:nvPicPr>
              <p:cNvPr id="40" name="Рисунок 39"/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4" y="663929"/>
                <a:ext cx="494836" cy="171289"/>
              </a:xfrm>
              <a:prstGeom prst="rect">
                <a:avLst/>
              </a:prstGeom>
            </p:spPr>
          </p:pic>
          <p:pic>
            <p:nvPicPr>
              <p:cNvPr id="41" name="Рисунок 40"/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3" y="219778"/>
                <a:ext cx="494836" cy="171289"/>
              </a:xfrm>
              <a:prstGeom prst="rect">
                <a:avLst/>
              </a:prstGeom>
            </p:spPr>
          </p:pic>
        </p:grpSp>
        <p:grpSp>
          <p:nvGrpSpPr>
            <p:cNvPr id="8" name="Группа 34"/>
            <p:cNvGrpSpPr/>
            <p:nvPr/>
          </p:nvGrpSpPr>
          <p:grpSpPr>
            <a:xfrm flipH="1">
              <a:off x="1908748" y="-21432"/>
              <a:ext cx="195109" cy="1477346"/>
              <a:chOff x="576265" y="58005"/>
              <a:chExt cx="171291" cy="1376476"/>
            </a:xfrm>
          </p:grpSpPr>
          <p:pic>
            <p:nvPicPr>
              <p:cNvPr id="36" name="Рисунок 35"/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2" y="1101418"/>
                <a:ext cx="494836" cy="171289"/>
              </a:xfrm>
              <a:prstGeom prst="rect">
                <a:avLst/>
              </a:prstGeom>
            </p:spPr>
          </p:pic>
          <p:pic>
            <p:nvPicPr>
              <p:cNvPr id="37" name="Рисунок 36"/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4" y="663929"/>
                <a:ext cx="494836" cy="171289"/>
              </a:xfrm>
              <a:prstGeom prst="rect">
                <a:avLst/>
              </a:prstGeom>
            </p:spPr>
          </p:pic>
          <p:pic>
            <p:nvPicPr>
              <p:cNvPr id="38" name="Рисунок 37"/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3" y="219778"/>
                <a:ext cx="494836" cy="171289"/>
              </a:xfrm>
              <a:prstGeom prst="rect">
                <a:avLst/>
              </a:prstGeom>
            </p:spPr>
          </p:pic>
        </p:grpSp>
      </p:grpSp>
      <p:pic>
        <p:nvPicPr>
          <p:cNvPr id="44" name="Рисунок 6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8227095" y="44624"/>
            <a:ext cx="809401" cy="778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615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3892725"/>
            <a:ext cx="4730906" cy="273734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892725"/>
            <a:ext cx="3794815" cy="273734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00430" y="1643050"/>
            <a:ext cx="2826104" cy="22106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57950" y="1643050"/>
            <a:ext cx="2663567" cy="221061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2844" y="1643050"/>
            <a:ext cx="3309309" cy="221061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42844" y="1115452"/>
            <a:ext cx="9001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Межнациональные и межконфессиональные отношения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42852"/>
            <a:ext cx="706437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71414"/>
            <a:ext cx="1073949" cy="76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142976" y="139463"/>
            <a:ext cx="6572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rgbClr val="1848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Вебинар</a:t>
            </a:r>
            <a:r>
              <a:rPr lang="ru-RU" b="1" dirty="0">
                <a:solidFill>
                  <a:srgbClr val="1848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«Мудрость воспитания сердцем»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Социокультурная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грамотность родителей</a:t>
            </a:r>
          </a:p>
        </p:txBody>
      </p:sp>
      <p:pic>
        <p:nvPicPr>
          <p:cNvPr id="17" name="Рисунок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00392" y="130055"/>
            <a:ext cx="809401" cy="778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7"/>
          <p:cNvGrpSpPr/>
          <p:nvPr/>
        </p:nvGrpSpPr>
        <p:grpSpPr>
          <a:xfrm>
            <a:off x="971600" y="188640"/>
            <a:ext cx="713810" cy="864096"/>
            <a:chOff x="547689" y="-21432"/>
            <a:chExt cx="1556168" cy="2174287"/>
          </a:xfrm>
        </p:grpSpPr>
        <p:sp>
          <p:nvSpPr>
            <p:cNvPr id="19" name="Пятиугольник 18"/>
            <p:cNvSpPr/>
            <p:nvPr/>
          </p:nvSpPr>
          <p:spPr>
            <a:xfrm rot="5400000">
              <a:off x="314690" y="398776"/>
              <a:ext cx="2039009" cy="1241457"/>
            </a:xfrm>
            <a:prstGeom prst="homePlate">
              <a:avLst/>
            </a:prstGeom>
            <a:blipFill dpi="0"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>
                <a:solidFill>
                  <a:prstClr val="white"/>
                </a:solidFill>
              </a:endParaRPr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769" y="218170"/>
              <a:ext cx="758731" cy="106891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55886">
              <a:off x="1588508" y="1544150"/>
              <a:ext cx="478930" cy="165783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55886">
              <a:off x="1280227" y="1843852"/>
              <a:ext cx="478930" cy="165783"/>
            </a:xfrm>
            <a:prstGeom prst="rect">
              <a:avLst/>
            </a:prstGeom>
          </p:spPr>
        </p:pic>
        <p:grpSp>
          <p:nvGrpSpPr>
            <p:cNvPr id="3" name="Группа 32"/>
            <p:cNvGrpSpPr/>
            <p:nvPr/>
          </p:nvGrpSpPr>
          <p:grpSpPr>
            <a:xfrm rot="5400000">
              <a:off x="585033" y="1526507"/>
              <a:ext cx="787211" cy="465485"/>
              <a:chOff x="1432627" y="1696550"/>
              <a:chExt cx="787211" cy="465485"/>
            </a:xfrm>
          </p:grpSpPr>
          <p:pic>
            <p:nvPicPr>
              <p:cNvPr id="32" name="Рисунок 31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155886">
                <a:off x="1740908" y="1696550"/>
                <a:ext cx="478930" cy="165783"/>
              </a:xfrm>
              <a:prstGeom prst="rect">
                <a:avLst/>
              </a:prstGeom>
            </p:spPr>
          </p:pic>
          <p:pic>
            <p:nvPicPr>
              <p:cNvPr id="33" name="Рисунок 32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155886">
                <a:off x="1432627" y="1996252"/>
                <a:ext cx="478930" cy="165783"/>
              </a:xfrm>
              <a:prstGeom prst="rect">
                <a:avLst/>
              </a:prstGeom>
            </p:spPr>
          </p:pic>
        </p:grpSp>
        <p:grpSp>
          <p:nvGrpSpPr>
            <p:cNvPr id="4" name="Группа 33"/>
            <p:cNvGrpSpPr/>
            <p:nvPr/>
          </p:nvGrpSpPr>
          <p:grpSpPr>
            <a:xfrm>
              <a:off x="547689" y="-21431"/>
              <a:ext cx="199868" cy="1455913"/>
              <a:chOff x="576265" y="58005"/>
              <a:chExt cx="171291" cy="1376476"/>
            </a:xfrm>
          </p:grpSpPr>
          <p:pic>
            <p:nvPicPr>
              <p:cNvPr id="29" name="Рисунок 28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2" y="1101418"/>
                <a:ext cx="494836" cy="171289"/>
              </a:xfrm>
              <a:prstGeom prst="rect">
                <a:avLst/>
              </a:prstGeom>
            </p:spPr>
          </p:pic>
          <p:pic>
            <p:nvPicPr>
              <p:cNvPr id="30" name="Рисунок 29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4" y="663929"/>
                <a:ext cx="494836" cy="171289"/>
              </a:xfrm>
              <a:prstGeom prst="rect">
                <a:avLst/>
              </a:prstGeom>
            </p:spPr>
          </p:pic>
          <p:pic>
            <p:nvPicPr>
              <p:cNvPr id="31" name="Рисунок 30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3" y="219778"/>
                <a:ext cx="494836" cy="171289"/>
              </a:xfrm>
              <a:prstGeom prst="rect">
                <a:avLst/>
              </a:prstGeom>
            </p:spPr>
          </p:pic>
        </p:grpSp>
        <p:grpSp>
          <p:nvGrpSpPr>
            <p:cNvPr id="5" name="Группа 34"/>
            <p:cNvGrpSpPr/>
            <p:nvPr/>
          </p:nvGrpSpPr>
          <p:grpSpPr>
            <a:xfrm flipH="1">
              <a:off x="1908748" y="-21432"/>
              <a:ext cx="195109" cy="1477346"/>
              <a:chOff x="576265" y="58005"/>
              <a:chExt cx="171291" cy="1376476"/>
            </a:xfrm>
          </p:grpSpPr>
          <p:pic>
            <p:nvPicPr>
              <p:cNvPr id="26" name="Рисунок 25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2" y="1101418"/>
                <a:ext cx="494836" cy="171289"/>
              </a:xfrm>
              <a:prstGeom prst="rect">
                <a:avLst/>
              </a:prstGeom>
            </p:spPr>
          </p:pic>
          <p:pic>
            <p:nvPicPr>
              <p:cNvPr id="27" name="Рисунок 26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4" y="663929"/>
                <a:ext cx="494836" cy="171289"/>
              </a:xfrm>
              <a:prstGeom prst="rect">
                <a:avLst/>
              </a:prstGeom>
            </p:spPr>
          </p:pic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4493" y="219778"/>
                <a:ext cx="494836" cy="17128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8608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9026d9bc4cdfe67910cf4310b37844549b4b7de7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3660</Words>
  <Application>Microsoft Office PowerPoint</Application>
  <PresentationFormat>Экран (4:3)</PresentationFormat>
  <Paragraphs>542</Paragraphs>
  <Slides>39</Slides>
  <Notes>24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39</vt:i4>
      </vt:variant>
    </vt:vector>
  </HeadingPairs>
  <TitlesOfParts>
    <vt:vector size="41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Этнокультурные мероприятия</vt:lpstr>
      <vt:lpstr> Вебинар «Мудрость воспитания сердцем»  Социокультурная  грамотность родителей  Государственная программа «Этносоциальное и этнокультурное развитие территорий традиционного проживания коренных народов» </vt:lpstr>
      <vt:lpstr>   Вебинар «Мудрость воспитания сердцем»  Социокультурная  грамотность родителей   Сохранение и развитие вепсов – коренного малочисленного народа  Российской Федерации  </vt:lpstr>
      <vt:lpstr>Национальная литература и периодические издания</vt:lpstr>
      <vt:lpstr>Презентация PowerPoint</vt:lpstr>
      <vt:lpstr>Презентация PowerPoint</vt:lpstr>
      <vt:lpstr> Вебинар «Мудрость воспитания сердцем»  Социокультурная  грамотность родителей  Социально-культурная адаптация мигрантов </vt:lpstr>
      <vt:lpstr>Вебинар «Мудрость воспитания сердцем»  Социокультурная  грамотность родителей </vt:lpstr>
      <vt:lpstr>Вебинар «Мудрость воспитания сердцем»  Социокультурная  грамотность родителей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root</cp:lastModifiedBy>
  <cp:revision>58</cp:revision>
  <dcterms:modified xsi:type="dcterms:W3CDTF">2018-06-29T08:50:26Z</dcterms:modified>
</cp:coreProperties>
</file>