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6" r:id="rId3"/>
    <p:sldId id="264" r:id="rId4"/>
    <p:sldId id="258" r:id="rId5"/>
    <p:sldId id="262" r:id="rId6"/>
    <p:sldId id="259" r:id="rId7"/>
    <p:sldId id="260" r:id="rId8"/>
    <p:sldId id="261" r:id="rId9"/>
    <p:sldId id="263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6" r:id="rId18"/>
    <p:sldId id="275" r:id="rId19"/>
    <p:sldId id="277" r:id="rId20"/>
    <p:sldId id="284" r:id="rId21"/>
    <p:sldId id="279" r:id="rId22"/>
    <p:sldId id="280" r:id="rId23"/>
    <p:sldId id="281" r:id="rId24"/>
    <p:sldId id="285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13" autoAdjust="0"/>
  </p:normalViewPr>
  <p:slideViewPr>
    <p:cSldViewPr>
      <p:cViewPr>
        <p:scale>
          <a:sx n="84" d="100"/>
          <a:sy n="84" d="100"/>
        </p:scale>
        <p:origin x="-102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8A244-3926-4E9D-81FA-60B5413F55D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BD56D-509E-479C-B53A-10B1DEB69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19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BD56D-509E-479C-B53A-10B1DEB695AA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6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7BEAF9-24BB-4F20-BCD4-FF3A230C09B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52686E-C068-484E-B40E-17C7194C3B7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3583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333FF"/>
                </a:solidFill>
                <a:latin typeface="Times New Roman"/>
              </a:rPr>
              <a:t>Экзамен </a:t>
            </a:r>
            <a:r>
              <a:rPr lang="ru-RU" sz="2400" dirty="0">
                <a:solidFill>
                  <a:srgbClr val="3333FF"/>
                </a:solidFill>
                <a:latin typeface="Times New Roman"/>
              </a:rPr>
              <a:t>по химии в рамках государственной итоговой аттестации сдавали 165 выпускников, освоивших основные общеобразовательные программы основного общего образования, из 51 общеобразовательного учреждения (23% от общего количества ОУ). </a:t>
            </a:r>
          </a:p>
          <a:p>
            <a:r>
              <a:rPr lang="ru-RU" sz="2400" dirty="0">
                <a:solidFill>
                  <a:srgbClr val="3333FF"/>
                </a:solidFill>
                <a:latin typeface="Times New Roman"/>
              </a:rPr>
              <a:t>В соответствии с «Порядком проведения государственной итоговой аттестации по образовательным программам основного общего образования» экзамен по предмету химия выпускники сдавали на добровольной основе по своему выбору, поэтому количество выпускников, сдававших экзамен в 2014 году, было намного меньше, чем в прошлом году (в 2013 году сдавали 540 выпускников</a:t>
            </a:r>
            <a:r>
              <a:rPr lang="ru-RU" sz="2400" dirty="0" smtClean="0">
                <a:solidFill>
                  <a:srgbClr val="3333FF"/>
                </a:solidFill>
                <a:latin typeface="Times New Roman"/>
              </a:rPr>
              <a:t>)</a:t>
            </a:r>
            <a:endParaRPr lang="ru-RU" sz="2400" dirty="0">
              <a:solidFill>
                <a:srgbClr val="3333FF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23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40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600" b="1" dirty="0" smtClean="0">
                <a:solidFill>
                  <a:srgbClr val="0066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Основные результаты экзамена по </a:t>
            </a:r>
            <a:r>
              <a:rPr lang="ru-RU" sz="3600" b="1" dirty="0">
                <a:solidFill>
                  <a:srgbClr val="0066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химии </a:t>
            </a:r>
            <a:endParaRPr lang="ru-RU" sz="3600" dirty="0">
              <a:solidFill>
                <a:srgbClr val="0066F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7914" y="1196752"/>
            <a:ext cx="8432558" cy="526400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9542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43292" flipV="1">
            <a:off x="10485276" y="5799757"/>
            <a:ext cx="129715" cy="1200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229200"/>
            <a:ext cx="936104" cy="1231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5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720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неверно расставляют коэффициенты в уравнении </a:t>
            </a:r>
            <a:r>
              <a:rPr lang="ru-RU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окислительно</a:t>
            </a: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-восстановительной реакции, используя метод электронного баланса;</a:t>
            </a:r>
          </a:p>
          <a:p>
            <a:pPr eaLnBrk="1" hangingPunct="1">
              <a:defRPr/>
            </a:pP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 указывают функцию частицы: окислитель, восстановитель;</a:t>
            </a:r>
          </a:p>
          <a:p>
            <a:pPr eaLnBrk="1" hangingPunct="1">
              <a:defRPr/>
            </a:pP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неверно составляют и записывают электронный баланс, переход электронов, не удваивают количество ионов при переходе электронов;</a:t>
            </a:r>
          </a:p>
          <a:p>
            <a:pPr eaLnBrk="1" hangingPunct="1">
              <a:defRPr/>
            </a:pP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встречаются ошибки в расстановке степеней окисления: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27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Вариант A</a:t>
            </a:r>
          </a:p>
          <a:p>
            <a:pPr eaLnBrk="1" hangingPunct="1"/>
            <a:r>
              <a:rPr lang="ru-RU" dirty="0" smtClean="0"/>
              <a:t>-1                    0</a:t>
            </a:r>
          </a:p>
          <a:p>
            <a:pPr eaLnBrk="1" hangingPunct="1"/>
            <a:r>
              <a:rPr lang="ru-RU" dirty="0" smtClean="0"/>
              <a:t>2Br - 1e *2= Br2 (не удваивают количество ионов при переходе, не ставят коэффициент 2 перед анионом брома, не учитывают, что молекула брома образована из двух атомов брома)</a:t>
            </a:r>
          </a:p>
          <a:p>
            <a:pPr eaLnBrk="1" hangingPunct="1"/>
            <a:endParaRPr lang="ru-RU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836613"/>
            <a:ext cx="8229600" cy="568801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 уравнении реакции не учитывают разложение H2SO3 =H2O + SO2</a:t>
            </a:r>
          </a:p>
          <a:p>
            <a:pPr eaLnBrk="1" hangingPunct="1">
              <a:defRPr/>
            </a:pPr>
            <a:r>
              <a:rPr lang="ru-RU" dirty="0" smtClean="0"/>
              <a:t>или записывают вместо SO2 - H2S,</a:t>
            </a:r>
          </a:p>
          <a:p>
            <a:pPr eaLnBrk="1" hangingPunct="1">
              <a:defRPr/>
            </a:pPr>
            <a:r>
              <a:rPr lang="ru-RU" dirty="0" smtClean="0"/>
              <a:t>допускают запись сернистой кислоты в молекулярном виде</a:t>
            </a:r>
          </a:p>
          <a:p>
            <a:pPr eaLnBrk="1" hangingPunct="1">
              <a:defRPr/>
            </a:pPr>
            <a:r>
              <a:rPr lang="ru-RU" dirty="0" smtClean="0"/>
              <a:t>Верная запись: Na2 SO3 + 2 </a:t>
            </a:r>
            <a:r>
              <a:rPr lang="ru-RU" dirty="0" err="1" smtClean="0"/>
              <a:t>HCl</a:t>
            </a:r>
            <a:r>
              <a:rPr lang="ru-RU" dirty="0" smtClean="0"/>
              <a:t> =2 </a:t>
            </a:r>
            <a:r>
              <a:rPr lang="ru-RU" dirty="0" err="1" smtClean="0"/>
              <a:t>Na</a:t>
            </a:r>
            <a:r>
              <a:rPr lang="ru-RU" dirty="0" smtClean="0"/>
              <a:t> </a:t>
            </a:r>
            <a:r>
              <a:rPr lang="ru-RU" dirty="0" err="1" smtClean="0"/>
              <a:t>Cl</a:t>
            </a:r>
            <a:r>
              <a:rPr lang="ru-RU" dirty="0" smtClean="0"/>
              <a:t> + H2O + SO2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dirty="0" smtClean="0"/>
              <a:t>Вариант C</a:t>
            </a:r>
          </a:p>
          <a:p>
            <a:pPr eaLnBrk="1" hangingPunct="1">
              <a:defRPr/>
            </a:pPr>
            <a:r>
              <a:rPr lang="ru-RU" dirty="0" smtClean="0"/>
              <a:t>Неверно определена относительная молекулярная масса хлорида алюминия (не учтено </a:t>
            </a:r>
            <a:r>
              <a:rPr lang="ru-RU" dirty="0" err="1" smtClean="0"/>
              <a:t>Ar</a:t>
            </a:r>
            <a:r>
              <a:rPr lang="ru-RU" dirty="0" smtClean="0"/>
              <a:t>(</a:t>
            </a:r>
            <a:r>
              <a:rPr lang="ru-RU" dirty="0" err="1" smtClean="0"/>
              <a:t>Cl</a:t>
            </a:r>
            <a:r>
              <a:rPr lang="ru-RU" dirty="0" smtClean="0"/>
              <a:t>)=35,5); много ошибок при расчете количества вещества хлорида алюминия (2Al+6HCl=2AlCl3+3H2 – по уравнению n(AlCl3)=2/3*n(H2), пишут3/2*n(H2))</a:t>
            </a:r>
          </a:p>
        </p:txBody>
      </p:sp>
    </p:spTree>
    <p:extLst>
      <p:ext uri="{BB962C8B-B14F-4D97-AF65-F5344CB8AC3E}">
        <p14:creationId xmlns:p14="http://schemas.microsoft.com/office/powerpoint/2010/main" val="17228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50825" y="1304925"/>
            <a:ext cx="813752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Отсутствует запись самой схемы превращений (цепочки), которую составил и предложил учащийся, или она записана неверно.</a:t>
            </a:r>
          </a:p>
          <a:p>
            <a:r>
              <a:rPr lang="ru-RU" sz="2400" dirty="0"/>
              <a:t>Пример: схемы превращений: BaCl2          </a:t>
            </a:r>
            <a:r>
              <a:rPr lang="ru-RU" sz="2400" dirty="0" err="1"/>
              <a:t>HCl</a:t>
            </a:r>
            <a:r>
              <a:rPr lang="ru-RU" sz="2400" dirty="0"/>
              <a:t>         HNO3</a:t>
            </a:r>
          </a:p>
          <a:p>
            <a:r>
              <a:rPr lang="ru-RU" sz="2400" dirty="0"/>
              <a:t>Вариант ошибочный: Х1        Х2            HNO3</a:t>
            </a:r>
            <a:endParaRPr lang="en-US" sz="2400" dirty="0"/>
          </a:p>
          <a:p>
            <a:endParaRPr lang="ru-RU" sz="2400" dirty="0"/>
          </a:p>
          <a:p>
            <a:r>
              <a:rPr lang="ru-RU" sz="2400" dirty="0"/>
              <a:t>Вариант B</a:t>
            </a:r>
          </a:p>
          <a:p>
            <a:r>
              <a:rPr lang="ru-RU" sz="2400" dirty="0"/>
              <a:t>Водный раствор аммиака записывают в форме NH4OH</a:t>
            </a:r>
          </a:p>
          <a:p>
            <a:r>
              <a:rPr lang="ru-RU" sz="2400" dirty="0"/>
              <a:t>Вариант A</a:t>
            </a:r>
          </a:p>
          <a:p>
            <a:r>
              <a:rPr lang="ru-RU" sz="2400" dirty="0"/>
              <a:t>Верная запись NH3*H2O</a:t>
            </a:r>
          </a:p>
          <a:p>
            <a:endParaRPr lang="ru-RU" sz="2400" dirty="0"/>
          </a:p>
          <a:p>
            <a:r>
              <a:rPr lang="ru-RU" sz="2400" dirty="0"/>
              <a:t>Плохо знают свойства фосфорной кислоты и используют ее для вытеснения более сильной кислоты из ее соли !!!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3" y="2947988"/>
            <a:ext cx="530225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627313"/>
            <a:ext cx="682625" cy="4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000375"/>
            <a:ext cx="576263" cy="4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547938"/>
            <a:ext cx="682625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755650" y="2136775"/>
            <a:ext cx="777716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Не знают свойства разбавленной серной кислоты (не взаимодействует с медью). </a:t>
            </a:r>
            <a:endParaRPr lang="en-US" sz="2400" dirty="0"/>
          </a:p>
          <a:p>
            <a:endParaRPr lang="ru-RU" sz="2400" dirty="0"/>
          </a:p>
          <a:p>
            <a:r>
              <a:rPr lang="ru-RU" sz="2400" dirty="0"/>
              <a:t>Предложены реактивы: медь, растворы хлорида меди(II), нитрата серебра, пероксида водорода, серной кислоты, гидроксида натрия. Используя вещества из списка, получите в результате двух последовательных реакций гидроксид меди (II). </a:t>
            </a:r>
          </a:p>
          <a:p>
            <a:endParaRPr lang="ru-RU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z="2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227013" y="2789238"/>
            <a:ext cx="86407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Верная запись схемы превращений: </a:t>
            </a:r>
          </a:p>
          <a:p>
            <a:endParaRPr lang="ru-RU" sz="2400" dirty="0"/>
          </a:p>
          <a:p>
            <a:r>
              <a:rPr lang="ru-RU" sz="2400" dirty="0"/>
              <a:t>(</a:t>
            </a:r>
            <a:r>
              <a:rPr lang="ru-RU" sz="2400" dirty="0" err="1"/>
              <a:t>Ag</a:t>
            </a:r>
            <a:r>
              <a:rPr lang="ru-RU" sz="2400" dirty="0"/>
              <a:t> NO3) </a:t>
            </a:r>
            <a:r>
              <a:rPr lang="ru-RU" sz="2400" dirty="0" err="1"/>
              <a:t>Cu</a:t>
            </a:r>
            <a:r>
              <a:rPr lang="ru-RU" sz="2400" dirty="0"/>
              <a:t>            </a:t>
            </a:r>
            <a:r>
              <a:rPr lang="ru-RU" sz="2400" dirty="0" err="1"/>
              <a:t>Cu</a:t>
            </a:r>
            <a:r>
              <a:rPr lang="ru-RU" sz="2400" dirty="0"/>
              <a:t> (NO3)2            </a:t>
            </a:r>
            <a:r>
              <a:rPr lang="ru-RU" sz="2400" dirty="0" err="1"/>
              <a:t>Cu</a:t>
            </a:r>
            <a:r>
              <a:rPr lang="ru-RU" sz="2400" dirty="0"/>
              <a:t> (OH)2</a:t>
            </a:r>
          </a:p>
          <a:p>
            <a:r>
              <a:rPr lang="ru-RU" sz="2400" dirty="0"/>
              <a:t>Неверная запись схемы превращений: </a:t>
            </a:r>
          </a:p>
          <a:p>
            <a:endParaRPr lang="ru-RU" sz="2400" dirty="0"/>
          </a:p>
          <a:p>
            <a:r>
              <a:rPr lang="ru-RU" sz="2400" dirty="0"/>
              <a:t>H2SO4 (р-р)          </a:t>
            </a:r>
            <a:r>
              <a:rPr lang="ru-RU" sz="2400" dirty="0" err="1"/>
              <a:t>Cu</a:t>
            </a:r>
            <a:r>
              <a:rPr lang="ru-RU" sz="2400" dirty="0"/>
              <a:t> SO4        </a:t>
            </a:r>
            <a:r>
              <a:rPr lang="ru-RU" sz="2400" dirty="0" err="1"/>
              <a:t>Cu</a:t>
            </a:r>
            <a:r>
              <a:rPr lang="ru-RU" sz="2400" dirty="0"/>
              <a:t> (OH) 2.</a:t>
            </a:r>
          </a:p>
        </p:txBody>
      </p:sp>
      <p:sp>
        <p:nvSpPr>
          <p:cNvPr id="3" name="Стрелка вправо 2"/>
          <p:cNvSpPr/>
          <p:nvPr/>
        </p:nvSpPr>
        <p:spPr>
          <a:xfrm flipV="1">
            <a:off x="2124075" y="4868863"/>
            <a:ext cx="647700" cy="5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818063"/>
            <a:ext cx="682625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840288"/>
            <a:ext cx="539750" cy="8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3716338"/>
            <a:ext cx="682625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0" y="3768725"/>
            <a:ext cx="682625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8" name="Прямоугольник 1"/>
          <p:cNvSpPr>
            <a:spLocks noChangeArrowheads="1"/>
          </p:cNvSpPr>
          <p:nvPr/>
        </p:nvSpPr>
        <p:spPr bwMode="auto">
          <a:xfrm>
            <a:off x="227013" y="1444625"/>
            <a:ext cx="86407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20489" name="Прямоугольник 3"/>
          <p:cNvSpPr>
            <a:spLocks noChangeArrowheads="1"/>
          </p:cNvSpPr>
          <p:nvPr/>
        </p:nvSpPr>
        <p:spPr bwMode="auto">
          <a:xfrm>
            <a:off x="684213" y="1120775"/>
            <a:ext cx="7416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</a:rPr>
              <a:t>В первом переходе используют медь для получения сульфата меди</a:t>
            </a:r>
            <a:r>
              <a:rPr lang="en-US" sz="2400" dirty="0">
                <a:latin typeface="Times New Roman" pitchFamily="18" charset="0"/>
              </a:rPr>
              <a:t>(II)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38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560" y="1268760"/>
            <a:ext cx="84919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Максимальная оценка за верно выполненное задание: за задания 20 (С1) и 21(С2) – по 3 балла; </a:t>
            </a:r>
            <a:endParaRPr lang="ru-RU" sz="4000" dirty="0" smtClean="0"/>
          </a:p>
          <a:p>
            <a:r>
              <a:rPr lang="ru-RU" sz="4000" dirty="0" smtClean="0"/>
              <a:t>в </a:t>
            </a:r>
            <a:r>
              <a:rPr lang="ru-RU" sz="4000" dirty="0"/>
              <a:t>модели 2 за задание 22(С3) – 4 балла, за задание 23(С4) – 5 баллов.</a:t>
            </a:r>
          </a:p>
          <a:p>
            <a:r>
              <a:rPr lang="ru-RU" sz="4000" dirty="0"/>
              <a:t>З</a:t>
            </a:r>
            <a:r>
              <a:rPr lang="ru-RU" sz="4000" dirty="0" smtClean="0"/>
              <a:t>а </a:t>
            </a:r>
            <a:r>
              <a:rPr lang="ru-RU" sz="4000" dirty="0"/>
              <a:t>выполнение заданий 3-й части (модель 2) – </a:t>
            </a:r>
            <a:r>
              <a:rPr lang="ru-RU" sz="4000" b="1" dirty="0"/>
              <a:t>15</a:t>
            </a:r>
            <a:r>
              <a:rPr lang="ru-RU" sz="4000" dirty="0"/>
              <a:t> баллов</a:t>
            </a:r>
          </a:p>
        </p:txBody>
      </p:sp>
    </p:spTree>
    <p:extLst>
      <p:ext uri="{BB962C8B-B14F-4D97-AF65-F5344CB8AC3E}">
        <p14:creationId xmlns:p14="http://schemas.microsoft.com/office/powerpoint/2010/main" val="3091371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2274838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</a:t>
            </a:r>
            <a:r>
              <a:rPr lang="en-US" sz="2800" dirty="0"/>
              <a:t>Fe</a:t>
            </a:r>
            <a:r>
              <a:rPr lang="ru-RU" sz="2800" dirty="0"/>
              <a:t> или </a:t>
            </a:r>
            <a:r>
              <a:rPr lang="en-US" sz="2800" dirty="0" err="1"/>
              <a:t>CuSO</a:t>
            </a:r>
            <a:r>
              <a:rPr lang="ru-RU" sz="2800" baseline="-25000" dirty="0"/>
              <a:t>4</a:t>
            </a:r>
            <a:r>
              <a:rPr lang="ru-RU" sz="2800" dirty="0"/>
              <a:t> → </a:t>
            </a:r>
            <a:r>
              <a:rPr lang="en-US" sz="2800" dirty="0" err="1"/>
              <a:t>FeSO</a:t>
            </a:r>
            <a:r>
              <a:rPr lang="ru-RU" sz="2800" baseline="-25000" dirty="0"/>
              <a:t>4 </a:t>
            </a:r>
            <a:r>
              <a:rPr lang="ru-RU" sz="2800" dirty="0"/>
              <a:t>→ </a:t>
            </a:r>
            <a:r>
              <a:rPr lang="en-US" sz="2800" dirty="0"/>
              <a:t>Fe</a:t>
            </a:r>
            <a:r>
              <a:rPr lang="ru-RU" sz="2800" dirty="0"/>
              <a:t>(</a:t>
            </a:r>
            <a:r>
              <a:rPr lang="en-US" sz="2800" dirty="0"/>
              <a:t>OH</a:t>
            </a:r>
            <a:r>
              <a:rPr lang="ru-RU" sz="2800" dirty="0"/>
              <a:t>)</a:t>
            </a:r>
            <a:r>
              <a:rPr lang="ru-RU" sz="2800" baseline="-25000" dirty="0"/>
              <a:t>2</a:t>
            </a:r>
            <a:endParaRPr lang="ru-RU" sz="2800" dirty="0"/>
          </a:p>
          <a:p>
            <a:r>
              <a:rPr lang="ru-RU" sz="2800" dirty="0"/>
              <a:t>Составлены уравнения двух проведённых реакций </a:t>
            </a:r>
          </a:p>
          <a:p>
            <a:r>
              <a:rPr lang="ru-RU" sz="2800" dirty="0"/>
              <a:t>2) </a:t>
            </a:r>
            <a:r>
              <a:rPr lang="en-US" sz="2800" dirty="0"/>
              <a:t>Fe</a:t>
            </a:r>
            <a:r>
              <a:rPr lang="en-US" sz="2800" baseline="-25000" dirty="0"/>
              <a:t> </a:t>
            </a:r>
            <a:r>
              <a:rPr lang="ru-RU" sz="2800" dirty="0"/>
              <a:t>+</a:t>
            </a:r>
            <a:r>
              <a:rPr lang="ru-RU" sz="2800" baseline="-25000" dirty="0"/>
              <a:t> </a:t>
            </a:r>
            <a:r>
              <a:rPr lang="en-US" sz="2800" dirty="0" err="1"/>
              <a:t>CuSO</a:t>
            </a:r>
            <a:r>
              <a:rPr lang="ru-RU" sz="2800" baseline="-25000" dirty="0"/>
              <a:t>4</a:t>
            </a:r>
            <a:r>
              <a:rPr lang="ru-RU" sz="2800" dirty="0"/>
              <a:t> = </a:t>
            </a:r>
            <a:r>
              <a:rPr lang="en-US" sz="2800" dirty="0" err="1"/>
              <a:t>FeSO</a:t>
            </a:r>
            <a:r>
              <a:rPr lang="ru-RU" sz="2800" baseline="-25000" dirty="0"/>
              <a:t>4 </a:t>
            </a:r>
            <a:r>
              <a:rPr lang="ru-RU" sz="2800" dirty="0"/>
              <a:t>+ </a:t>
            </a:r>
            <a:r>
              <a:rPr lang="en-US" sz="2800" dirty="0"/>
              <a:t>Cu</a:t>
            </a:r>
            <a:endParaRPr lang="ru-RU" sz="2800" dirty="0"/>
          </a:p>
          <a:p>
            <a:r>
              <a:rPr lang="ru-RU" sz="2800" dirty="0"/>
              <a:t>3) </a:t>
            </a:r>
            <a:r>
              <a:rPr lang="en-US" sz="2800" dirty="0" err="1"/>
              <a:t>FeSO</a:t>
            </a:r>
            <a:r>
              <a:rPr lang="ru-RU" sz="2800" baseline="-25000" dirty="0"/>
              <a:t>4</a:t>
            </a:r>
            <a:r>
              <a:rPr lang="ru-RU" sz="2800" dirty="0"/>
              <a:t> + 2</a:t>
            </a:r>
            <a:r>
              <a:rPr lang="en-US" sz="2800" dirty="0" err="1"/>
              <a:t>NaOH</a:t>
            </a:r>
            <a:r>
              <a:rPr lang="ru-RU" sz="2800" dirty="0"/>
              <a:t> = </a:t>
            </a:r>
            <a:r>
              <a:rPr lang="en-US" sz="2800" dirty="0"/>
              <a:t>Fe</a:t>
            </a:r>
            <a:r>
              <a:rPr lang="ru-RU" sz="2800" dirty="0"/>
              <a:t>(</a:t>
            </a:r>
            <a:r>
              <a:rPr lang="en-US" sz="2800" dirty="0"/>
              <a:t>OH</a:t>
            </a:r>
            <a:r>
              <a:rPr lang="ru-RU" sz="2800" dirty="0"/>
              <a:t>)</a:t>
            </a:r>
            <a:r>
              <a:rPr lang="ru-RU" sz="2800" baseline="-25000" dirty="0"/>
              <a:t>2</a:t>
            </a:r>
            <a:r>
              <a:rPr lang="ru-RU" sz="2800" dirty="0"/>
              <a:t> + </a:t>
            </a:r>
            <a:r>
              <a:rPr lang="en-US" sz="2800" dirty="0"/>
              <a:t>Na</a:t>
            </a:r>
            <a:r>
              <a:rPr lang="ru-RU" sz="2800" baseline="-25000" dirty="0"/>
              <a:t>2</a:t>
            </a:r>
            <a:r>
              <a:rPr lang="en-US" sz="2800" dirty="0"/>
              <a:t>SO</a:t>
            </a:r>
            <a:r>
              <a:rPr lang="ru-RU" sz="2800" baseline="-25000" dirty="0"/>
              <a:t>4</a:t>
            </a:r>
            <a:endParaRPr lang="ru-RU" sz="2800" dirty="0"/>
          </a:p>
          <a:p>
            <a:r>
              <a:rPr lang="ru-RU" sz="2800" dirty="0"/>
              <a:t>Составлено сокращённое ионное уравнение второй реакции:</a:t>
            </a:r>
          </a:p>
          <a:p>
            <a:r>
              <a:rPr lang="ru-RU" sz="2800" dirty="0"/>
              <a:t>4</a:t>
            </a:r>
            <a:r>
              <a:rPr lang="pt-BR" sz="2800" dirty="0"/>
              <a:t>) Fe</a:t>
            </a:r>
            <a:r>
              <a:rPr lang="pt-BR" sz="2800" baseline="30000" dirty="0"/>
              <a:t>2+ </a:t>
            </a:r>
            <a:r>
              <a:rPr lang="pt-BR" sz="2800" dirty="0"/>
              <a:t> + 2</a:t>
            </a:r>
            <a:r>
              <a:rPr lang="en-US" sz="2800" dirty="0"/>
              <a:t>OH</a:t>
            </a:r>
            <a:r>
              <a:rPr lang="ru-RU" sz="2800" baseline="30000" dirty="0"/>
              <a:t>–</a:t>
            </a:r>
            <a:r>
              <a:rPr lang="pt-BR" sz="2800" dirty="0"/>
              <a:t> = </a:t>
            </a:r>
            <a:r>
              <a:rPr lang="en-US" sz="2800" dirty="0"/>
              <a:t>Fe</a:t>
            </a:r>
            <a:r>
              <a:rPr lang="ru-RU" sz="2800" dirty="0"/>
              <a:t>(</a:t>
            </a:r>
            <a:r>
              <a:rPr lang="en-US" sz="2800" dirty="0"/>
              <a:t>OH</a:t>
            </a:r>
            <a:r>
              <a:rPr lang="ru-RU" sz="2800" dirty="0"/>
              <a:t>)</a:t>
            </a:r>
            <a:r>
              <a:rPr lang="ru-RU" sz="2800" baseline="-25000" dirty="0"/>
              <a:t>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3524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74345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Проведены реакции в соответствии с составленной схемой, и описаны изменения, происходящие с веществами в ходе проведения реакций:</a:t>
            </a:r>
          </a:p>
          <a:p>
            <a:r>
              <a:rPr lang="ru-RU" sz="2400" dirty="0"/>
              <a:t>1) для первой реакции: выделение красного осадка металлической меди и изменение цвета раствора (исчезновение голубой окраски раствора);</a:t>
            </a:r>
          </a:p>
          <a:p>
            <a:r>
              <a:rPr lang="ru-RU" sz="2400" dirty="0"/>
              <a:t>2) для второй реакции: выпадение серо-зелёного осадка;</a:t>
            </a:r>
          </a:p>
          <a:p>
            <a:r>
              <a:rPr lang="ru-RU" sz="2400" dirty="0"/>
              <a:t>3) сформулирован вывод о свойствах веществ и классификационных признаках проведённых реакций: </a:t>
            </a:r>
          </a:p>
          <a:p>
            <a:r>
              <a:rPr lang="ru-RU" sz="2400" dirty="0"/>
              <a:t>в основе проведённого эксперимента лежит </a:t>
            </a:r>
            <a:r>
              <a:rPr lang="ru-RU" sz="2400" dirty="0" err="1"/>
              <a:t>окислительно</a:t>
            </a:r>
            <a:r>
              <a:rPr lang="ru-RU" sz="2400" dirty="0"/>
              <a:t>-восстановительная реакция замещения катиона менее активного металла (Cu</a:t>
            </a:r>
            <a:r>
              <a:rPr lang="ru-RU" sz="2400" baseline="30000" dirty="0"/>
              <a:t>2+) </a:t>
            </a:r>
            <a:r>
              <a:rPr lang="ru-RU" sz="2400" dirty="0"/>
              <a:t>более активным металлом (железом), а также реакция ионного обмена между солью и щёлочью, протекающая за счёт выпадения осадка</a:t>
            </a:r>
          </a:p>
        </p:txBody>
      </p:sp>
    </p:spTree>
    <p:extLst>
      <p:ext uri="{BB962C8B-B14F-4D97-AF65-F5344CB8AC3E}">
        <p14:creationId xmlns:p14="http://schemas.microsoft.com/office/powerpoint/2010/main" val="156514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root\Мои документы\Загрузки\Химия_2015_2v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16632"/>
            <a:ext cx="6192687" cy="655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0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90335"/>
            <a:ext cx="77048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400" b="0" i="0" u="none" strike="noStrike" baseline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Согласно рекомендациям Федерального института педагогических измерений по использованию и интерпретации результатов выполнения экзаменационных работ для проведения государственной итоговой аттестации выпускников основной школы в форме ОГЭ в 2014 году шкала пересчёта первичного балла за выполнение экзаменационной работы в отметку по пятибалльной шкале и результаты экзамена в </a:t>
            </a:r>
            <a:r>
              <a:rPr lang="ru-RU" sz="2400" b="0" i="0" u="none" strike="noStrike" baseline="0" dirty="0" smtClean="0">
                <a:solidFill>
                  <a:srgbClr val="3333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отметочном измерении представлены в таблице:</a:t>
            </a:r>
            <a:r>
              <a:rPr lang="ru-RU" sz="2400" b="0" i="0" u="none" strike="noStrike" baseline="0" dirty="0" smtClean="0">
                <a:solidFill>
                  <a:srgbClr val="0066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851143"/>
              </p:ext>
            </p:extLst>
          </p:nvPr>
        </p:nvGraphicFramePr>
        <p:xfrm>
          <a:off x="515887" y="4083654"/>
          <a:ext cx="8328250" cy="2009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650"/>
                <a:gridCol w="1665650"/>
                <a:gridCol w="1665650"/>
                <a:gridCol w="1665650"/>
                <a:gridCol w="1665650"/>
              </a:tblGrid>
              <a:tr h="615197"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Отметка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«2»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«3»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«4»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«5» </a:t>
                      </a:r>
                      <a:endParaRPr lang="ru-RU" sz="2400" dirty="0"/>
                    </a:p>
                  </a:txBody>
                  <a:tcPr/>
                </a:tc>
              </a:tr>
              <a:tr h="697223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Общий балл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 – 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– 18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smtClean="0"/>
                        <a:t>  19-28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29– 38</a:t>
                      </a:r>
                      <a:endParaRPr lang="ru-RU" sz="2800" dirty="0"/>
                    </a:p>
                  </a:txBody>
                  <a:tcPr/>
                </a:tc>
              </a:tr>
              <a:tr h="697223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Количество выпускников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</a:t>
                      </a:r>
                      <a:r>
                        <a:rPr lang="ru-RU" sz="3600" dirty="0" smtClean="0"/>
                        <a:t>18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66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8О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68743" y="764704"/>
            <a:ext cx="45719" cy="138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680"/>
            <a:ext cx="122413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0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220856"/>
          </a:xfrm>
        </p:spPr>
        <p:txBody>
          <a:bodyPr>
            <a:normAutofit fontScale="90000"/>
          </a:bodyPr>
          <a:lstStyle/>
          <a:p>
            <a:r>
              <a:rPr lang="ru-RU" sz="5400" dirty="0">
                <a:solidFill>
                  <a:srgbClr val="3333FF"/>
                </a:solidFill>
              </a:rPr>
              <a:t>Инструкция для эксперта по оцениванию  задания №23</a:t>
            </a:r>
            <a:br>
              <a:rPr lang="ru-RU" sz="5400" dirty="0">
                <a:solidFill>
                  <a:srgbClr val="3333FF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2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8847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/>
              <a:t>Экспертам явиться в пункт проведения экзамена в 9.30.</a:t>
            </a:r>
          </a:p>
          <a:p>
            <a:pPr lvl="0"/>
            <a:r>
              <a:rPr lang="ru-RU" sz="2000" dirty="0"/>
              <a:t>Зарегистрироваться  у руководителя ППЭ</a:t>
            </a:r>
          </a:p>
          <a:p>
            <a:pPr lvl="0"/>
            <a:r>
              <a:rPr lang="ru-RU" sz="2000" dirty="0"/>
              <a:t>Получить конверт с необходимыми материалами (списки реактивов и оборудования для выполнения задания №23)</a:t>
            </a:r>
          </a:p>
          <a:p>
            <a:pPr lvl="0"/>
            <a:r>
              <a:rPr lang="ru-RU" sz="2000" dirty="0"/>
              <a:t>В 10.00 вскрыть  конверт.</a:t>
            </a:r>
          </a:p>
          <a:p>
            <a:pPr lvl="0"/>
            <a:r>
              <a:rPr lang="ru-RU" sz="2000" dirty="0"/>
              <a:t>Один из экспертов читает инструкцию по правилам техники безопасности и предлагает обучающимся расписаться в протоколе.</a:t>
            </a:r>
          </a:p>
          <a:p>
            <a:pPr lvl="0"/>
            <a:r>
              <a:rPr lang="ru-RU" sz="2000" dirty="0"/>
              <a:t> Напомнить выпускникам о том, что перед выполнением  эксперимента</a:t>
            </a:r>
            <a:r>
              <a:rPr lang="ru-RU" sz="2000" b="1" dirty="0"/>
              <a:t>,  необходимо</a:t>
            </a:r>
            <a:r>
              <a:rPr lang="ru-RU" sz="2000" dirty="0"/>
              <a:t> </a:t>
            </a:r>
            <a:r>
              <a:rPr lang="ru-RU" sz="2000" b="1" dirty="0"/>
              <a:t>внимательно прочитать инструкцию по выполнению задания №23,</a:t>
            </a:r>
            <a:r>
              <a:rPr lang="ru-RU" sz="2000" dirty="0"/>
              <a:t> содержащуюся в </a:t>
            </a:r>
            <a:r>
              <a:rPr lang="ru-RU" sz="2000" dirty="0" err="1"/>
              <a:t>КИМах</a:t>
            </a:r>
            <a:r>
              <a:rPr lang="ru-RU" sz="2000" dirty="0"/>
              <a:t>.</a:t>
            </a:r>
          </a:p>
          <a:p>
            <a:pPr lvl="0"/>
            <a:r>
              <a:rPr lang="ru-RU" sz="2000" dirty="0"/>
              <a:t>До проведения эксперимента проверить наличие необходимых реактивов, </a:t>
            </a:r>
            <a:r>
              <a:rPr lang="ru-RU" sz="2000" dirty="0" smtClean="0"/>
              <a:t>посуды </a:t>
            </a:r>
            <a:endParaRPr lang="ru-RU" sz="2000" dirty="0"/>
          </a:p>
          <a:p>
            <a:pPr lvl="0"/>
            <a:r>
              <a:rPr lang="ru-RU" sz="2000" b="1" dirty="0"/>
              <a:t>К ученику подходят 2 эксперта, просят назвать № вар., № </a:t>
            </a:r>
            <a:r>
              <a:rPr lang="ru-RU" sz="2000" b="1" dirty="0" err="1" smtClean="0"/>
              <a:t>КИМа</a:t>
            </a:r>
            <a:r>
              <a:rPr lang="ru-RU" sz="2000" b="1" smtClean="0"/>
              <a:t> .Учеников </a:t>
            </a:r>
            <a:r>
              <a:rPr lang="ru-RU" sz="2000" b="1" dirty="0"/>
              <a:t>к этому подготовить! Вносят в протокол.</a:t>
            </a: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043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79653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/>
              <a:t>Если ученик отказывается выполнять задание №23, ставим два крестика в бланке! Подписи эксперта не нужны.</a:t>
            </a:r>
            <a:endParaRPr lang="ru-RU" sz="2000" dirty="0"/>
          </a:p>
          <a:p>
            <a:pPr lvl="0"/>
            <a:r>
              <a:rPr lang="ru-RU" sz="2000" dirty="0"/>
              <a:t>Если реактивы для проведения эксперимента выпускник выбрал неверно, эксперт должен выполнение задания 23 прекратить. Ставится </a:t>
            </a:r>
            <a:r>
              <a:rPr lang="ru-RU" sz="2000" b="1" dirty="0"/>
              <a:t>0</a:t>
            </a:r>
            <a:r>
              <a:rPr lang="ru-RU" sz="2000" dirty="0"/>
              <a:t> баллов по критериям К1 и К2 (если неверно определен третий реактив, дать возможность продолжить работу и оценить с учётом ошибки).</a:t>
            </a:r>
          </a:p>
          <a:p>
            <a:pPr lvl="0"/>
            <a:r>
              <a:rPr lang="ru-RU" sz="2000" dirty="0"/>
              <a:t>При наличии пипетки на лотке  выпускник  имеет право осуществлять отбор жидкости без нее, соблюдая инструкцию, пункт 3б. </a:t>
            </a:r>
          </a:p>
          <a:p>
            <a:pPr lvl="0"/>
            <a:r>
              <a:rPr lang="ru-RU" sz="2000" dirty="0"/>
              <a:t>Если в задании 22 по условию необходимо получить, собрать и доказать наличие газообразного вещества,  доказывать наличие газа необходимо не в реакционной пробирке, а в пробирке - приемнике.</a:t>
            </a:r>
          </a:p>
          <a:p>
            <a:pPr lvl="0"/>
            <a:r>
              <a:rPr lang="ru-RU" sz="2000" b="1" dirty="0"/>
              <a:t>Если в результате первой реакции выпадает осадок, образовавшийся раствор отделяют с помощью фильтрования</a:t>
            </a:r>
            <a:r>
              <a:rPr lang="ru-RU" dirty="0" smtClean="0"/>
              <a:t>.</a:t>
            </a:r>
          </a:p>
          <a:p>
            <a:pPr lvl="0"/>
            <a:r>
              <a:rPr lang="ru-RU" sz="2000" b="1" dirty="0">
                <a:latin typeface="Times New Roman"/>
                <a:ea typeface="Calibri"/>
              </a:rPr>
              <a:t>Рекомендовано создать доброжелательную рабочую атмосферу, обеспечить психологический комфорт в аудитории при выполнении реального эксперимента.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379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/>
              <a:t>В бланке №2  выпускник  оформляет письменно ответы на задание №23 </a:t>
            </a:r>
          </a:p>
          <a:p>
            <a:pPr lvl="0"/>
            <a:r>
              <a:rPr lang="ru-RU" sz="2000" dirty="0"/>
              <a:t>Не вступать в диалог с экзаменующимся. Наблюдать, оценивать.</a:t>
            </a:r>
          </a:p>
          <a:p>
            <a:pPr lvl="0"/>
            <a:r>
              <a:rPr lang="ru-RU" sz="2000" dirty="0"/>
              <a:t>Не допускается обсуждения  экспертами результатов эксперимента во время оценивания. </a:t>
            </a:r>
            <a:r>
              <a:rPr lang="ru-RU" sz="2000" b="1" dirty="0"/>
              <a:t>Совещаются в лаборантской!  Прийти к единому мнению! В пользу ученика!</a:t>
            </a:r>
            <a:endParaRPr lang="ru-RU" sz="2000" dirty="0"/>
          </a:p>
          <a:p>
            <a:pPr lvl="0"/>
            <a:r>
              <a:rPr lang="ru-RU" sz="2000" dirty="0"/>
              <a:t>Оценивание производится письменно в протоколе, форма прилагается.</a:t>
            </a:r>
          </a:p>
          <a:p>
            <a:pPr lvl="0"/>
            <a:r>
              <a:rPr lang="ru-RU" sz="2000" dirty="0"/>
              <a:t>Ошибки в протоколе  сформулировать четко и кратко для объективности работы апелляционной комиссии (если выставлены баллы ниже максимальных).</a:t>
            </a:r>
          </a:p>
          <a:p>
            <a:pPr lvl="0"/>
            <a:r>
              <a:rPr lang="ru-RU" sz="2000" dirty="0"/>
              <a:t>Результаты выполнения задания №23  не озвучиваются. После сдачи работы выставляются в </a:t>
            </a:r>
            <a:r>
              <a:rPr lang="ru-RU" sz="2000" b="1" dirty="0"/>
              <a:t>бланк ответов №1.</a:t>
            </a:r>
            <a:endParaRPr lang="ru-RU" sz="2000" dirty="0"/>
          </a:p>
          <a:p>
            <a:pPr lvl="0"/>
            <a:r>
              <a:rPr lang="ru-RU" sz="2000" b="1" dirty="0"/>
              <a:t>В районах можно озвучить баллы за задание №23 , если экзамен сдают 2-3 ученика. Протоколы не показывать. Постараться понятно объяснить. Сомнений не должно быть!  Оригиналы протоколов остаются в районах!</a:t>
            </a:r>
            <a:endParaRPr lang="ru-RU" sz="2000" dirty="0"/>
          </a:p>
          <a:p>
            <a:pPr lvl="0"/>
            <a:r>
              <a:rPr lang="ru-RU" sz="2000" b="1" dirty="0"/>
              <a:t>Экзамен завершить вовремя!  </a:t>
            </a:r>
            <a:r>
              <a:rPr lang="ru-RU" sz="2000" dirty="0"/>
              <a:t>140 минут + время, затраченное на оформление бланков и инструктаж.</a:t>
            </a:r>
          </a:p>
        </p:txBody>
      </p:sp>
    </p:spTree>
    <p:extLst>
      <p:ext uri="{BB962C8B-B14F-4D97-AF65-F5344CB8AC3E}">
        <p14:creationId xmlns:p14="http://schemas.microsoft.com/office/powerpoint/2010/main" val="14934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Инструкция специалиста по проведению инструктажа и </a:t>
            </a:r>
            <a:r>
              <a:rPr lang="ru-RU" sz="2700" b="1" dirty="0">
                <a:solidFill>
                  <a:schemeClr val="tx1"/>
                </a:solidFill>
              </a:rPr>
              <a:t>обеспечению лабораторных работ по химии на ППЭ ОГЭ (далее специалист по химии, он же один из организаторов в аудитории)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1. За 3 дня до начала ОГЭ по химии специалист по химии получает информацию о месте своей работы (в каком ППЭ работает).</a:t>
            </a:r>
          </a:p>
          <a:p>
            <a:r>
              <a:rPr lang="ru-RU" sz="2000" dirty="0"/>
              <a:t>2. Специалист по химии, работающий в день экзамена в ППЭ, организованном на базе той школы, в которой он не работает, накануне экзамена должен связывается с руководителем ППЭ и договориться о встрече с их учителем химии для подготовки  лаборатории  к экзамену.</a:t>
            </a:r>
          </a:p>
          <a:p>
            <a:r>
              <a:rPr lang="ru-RU" sz="2000" dirty="0"/>
              <a:t>3. В течение 3-ёх дней (совместными усилиями) кабинет химии (оборудование и реактивы) должен быть подготовлен к экзамену и передан в распоряжение руководителя ППЭ.</a:t>
            </a:r>
          </a:p>
          <a:p>
            <a:r>
              <a:rPr lang="ru-RU" sz="2000" dirty="0"/>
              <a:t>4. В кабинете должны быть  закрыты таблицы, которые не соответствуют справочным материалам.</a:t>
            </a:r>
          </a:p>
          <a:p>
            <a:r>
              <a:rPr lang="ru-RU" sz="2000" dirty="0"/>
              <a:t>5. В день экзамена специалисту по химии необходимо прибыть в ППЭ  </a:t>
            </a:r>
            <a:r>
              <a:rPr lang="ru-RU" sz="2000" b="1" dirty="0"/>
              <a:t>к 8.30. </a:t>
            </a:r>
            <a:r>
              <a:rPr lang="ru-RU" sz="2000" dirty="0"/>
              <a:t>и зарегистрироваться у руководителя ППЭ. Пройти краткий инструктаж для организаторов ППЭ.</a:t>
            </a:r>
          </a:p>
        </p:txBody>
      </p:sp>
    </p:spTree>
    <p:extLst>
      <p:ext uri="{BB962C8B-B14F-4D97-AF65-F5344CB8AC3E}">
        <p14:creationId xmlns:p14="http://schemas.microsoft.com/office/powerpoint/2010/main" val="9330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6. </a:t>
            </a:r>
            <a:r>
              <a:rPr lang="ru-RU" b="1" dirty="0"/>
              <a:t>В 9.00</a:t>
            </a:r>
            <a:r>
              <a:rPr lang="ru-RU" dirty="0"/>
              <a:t> пройти в назначенную аудиторию и приступить к выполнению своих обязанностей.</a:t>
            </a:r>
          </a:p>
          <a:p>
            <a:r>
              <a:rPr lang="ru-RU" dirty="0"/>
              <a:t>7. </a:t>
            </a:r>
            <a:r>
              <a:rPr lang="ru-RU" b="1" dirty="0"/>
              <a:t>В 9.30</a:t>
            </a:r>
            <a:r>
              <a:rPr lang="ru-RU" dirty="0"/>
              <a:t>  в присутствии экзаменаторов- экспертов по химии вскрыть специальный пакет для проведения экзамена по химии, получить  для работы список необходимых реактивов для проведения реального эксперимента участниками – задание №23.</a:t>
            </a:r>
          </a:p>
          <a:p>
            <a:r>
              <a:rPr lang="ru-RU" dirty="0"/>
              <a:t>7. </a:t>
            </a:r>
            <a:r>
              <a:rPr lang="ru-RU" b="1" dirty="0"/>
              <a:t>С 9-30-до 10.00</a:t>
            </a:r>
            <a:r>
              <a:rPr lang="ru-RU" dirty="0"/>
              <a:t> (совместно с экспертами) специалист по химии готовит в соответствии с заданиями   лотки с оборудованием и реактивами для каждого участника.</a:t>
            </a:r>
          </a:p>
          <a:p>
            <a:r>
              <a:rPr lang="ru-RU" dirty="0"/>
              <a:t>8. По просьбе участников специалист по химии обеспечивает их необходимым оборудованием для проведения эксперимента. </a:t>
            </a:r>
          </a:p>
          <a:p>
            <a:r>
              <a:rPr lang="ru-RU" dirty="0"/>
              <a:t>9. Если разлиты реактивы по неосторожности, специалист по химии (он же организатор в аудитории) приводит место в порядок, не вступая в разговоры с участниками ОГЭ и экспертами. Эксперты продолжают работу. (Не надо заставлять участника убирать за собой)!</a:t>
            </a:r>
          </a:p>
          <a:p>
            <a:r>
              <a:rPr lang="ru-RU" dirty="0"/>
              <a:t>9. После того, как эксперты заслушают ответ на задание, специалист может убрать лоток в лаборантскую  (по просьбе экспертов).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646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-21506" y="52260"/>
            <a:ext cx="7689850" cy="668910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текущем году предмет химия занимает шестое место из девяти по популярности выбора для итоговой аттестации. Экзамен сдавали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2,9%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выпускников, допущенных к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ГИА-9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ru-RU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Уровень </a:t>
            </a:r>
            <a:r>
              <a:rPr lang="ru-RU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обученности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выпускников Республики Карелия составляет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99,4%.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Отметку «2» получил один выпускник Петрозаводского ГО </a:t>
            </a:r>
            <a:endParaRPr lang="ru-RU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всех остальных муниципальных образованиях, выпускники которых сдавали экзамен по химии, уровень </a:t>
            </a:r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обученности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составляет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100%.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Качество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знаний 2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выпускников Республики Карелия составляет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88,5%.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36 общеобразовательных учреждениях качество знаний выпускников составляет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100%. </a:t>
            </a:r>
            <a:endParaRPr lang="ru-RU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общеобразовательных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учреждениях качество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знаний выпускников составляет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0%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(экзамен сдавали по одному человеку).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36815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319443"/>
              </p:ext>
            </p:extLst>
          </p:nvPr>
        </p:nvGraphicFramePr>
        <p:xfrm>
          <a:off x="1115616" y="188640"/>
          <a:ext cx="7232365" cy="6154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6209"/>
                <a:gridCol w="1988078"/>
                <a:gridCol w="1988078"/>
              </a:tblGrid>
              <a:tr h="32113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</a:t>
                      </a:r>
                      <a:r>
                        <a:rPr lang="ru-RU" dirty="0" smtClean="0"/>
                        <a:t>сдавали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процент</a:t>
                      </a:r>
                      <a:endParaRPr lang="ru-RU" dirty="0"/>
                    </a:p>
                  </a:txBody>
                  <a:tcPr/>
                </a:tc>
              </a:tr>
              <a:tr h="5058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Петрозаводск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94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57,0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406328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Питкярантский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14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8,5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40632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Сортавальский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6,7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406328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Олонецкий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6,1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1031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Беломорский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Кондопожский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Пряжинский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3,6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550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Сегежский,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Пудожский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3,0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Лахденпохский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1,2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704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Калевальский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 Костомукша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753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Остальные р-ны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3333FF"/>
                          </a:solidFill>
                        </a:rPr>
                        <a:t>0,6</a:t>
                      </a:r>
                      <a:endParaRPr lang="ru-RU" sz="24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4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66FF"/>
                </a:solidFill>
              </a:rPr>
              <a:t>Лучшие </a:t>
            </a:r>
            <a:r>
              <a:rPr lang="ru-RU" sz="3600" b="1" dirty="0">
                <a:solidFill>
                  <a:srgbClr val="0066FF"/>
                </a:solidFill>
              </a:rPr>
              <a:t>общеобразовательные учреждения по среднему баллу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463250"/>
              </p:ext>
            </p:extLst>
          </p:nvPr>
        </p:nvGraphicFramePr>
        <p:xfrm>
          <a:off x="395536" y="2132855"/>
          <a:ext cx="8229600" cy="3622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70907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ОУ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выпускников, сдававших экзамен в форме ОГЭ 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</a:tr>
              <a:tr h="970907">
                <a:tc>
                  <a:txBody>
                    <a:bodyPr/>
                    <a:lstStyle/>
                    <a:p>
                      <a:r>
                        <a:rPr lang="ru-RU" dirty="0" smtClean="0"/>
                        <a:t>МОУ СОШ №2 г. Питкяранта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Орлова Л.Н.</a:t>
                      </a:r>
                    </a:p>
                    <a:p>
                      <a:r>
                        <a:rPr lang="ru-RU" sz="2000" dirty="0" smtClean="0"/>
                        <a:t>Широкова В.А.</a:t>
                      </a:r>
                      <a:endParaRPr lang="ru-RU" sz="2000" dirty="0"/>
                    </a:p>
                  </a:txBody>
                  <a:tcPr/>
                </a:tc>
              </a:tr>
              <a:tr h="970907">
                <a:tc>
                  <a:txBody>
                    <a:bodyPr/>
                    <a:lstStyle/>
                    <a:p>
                      <a:r>
                        <a:rPr lang="ru-RU" dirty="0" smtClean="0"/>
                        <a:t>МОУ "Гимназия №30" (Петрозаводский ГО)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Терентьева И.З.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8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85771" y="701973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Максимальное количество баллов за экзаменационную работу (38) получили три выпускника общеобразовательных учреждений: </a:t>
            </a:r>
            <a:endParaRPr lang="ru-RU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ru-RU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Пиркова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Алиса Владимировна (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МОУ </a:t>
            </a:r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Средняя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общеобразовательная школа № 2 г. Питкяранта Республики Карелия), </a:t>
            </a:r>
            <a:endParaRPr lang="ru-RU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Евсеев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Максим Вячеславович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ru-RU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МКОУ"</a:t>
            </a:r>
            <a:r>
              <a:rPr lang="ru-RU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Эссойльская</a:t>
            </a:r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средняя общеобразовательная школа" </a:t>
            </a:r>
            <a:r>
              <a:rPr lang="ru-RU" sz="24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Пряжинского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муниципального района)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endParaRPr lang="ru-RU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Богдеев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Семён Алексеевич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МБОУ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Петрозаводского городского округа </a:t>
            </a:r>
            <a:endParaRPr lang="ru-RU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Лицей № 40»).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93096"/>
            <a:ext cx="1858386" cy="15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3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8208912" cy="573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66FF"/>
                </a:solidFill>
                <a:latin typeface="Times New Roman"/>
              </a:rPr>
              <a:t>Средний </a:t>
            </a:r>
            <a:r>
              <a:rPr lang="ru-RU" sz="3100" b="1" dirty="0">
                <a:solidFill>
                  <a:srgbClr val="0066FF"/>
                </a:solidFill>
                <a:latin typeface="Times New Roman"/>
              </a:rPr>
              <a:t>балл выпускников в разрезе муниципальных </a:t>
            </a:r>
            <a:r>
              <a:rPr lang="ru-RU" sz="3100" b="1" dirty="0" smtClean="0">
                <a:solidFill>
                  <a:srgbClr val="0066FF"/>
                </a:solidFill>
                <a:latin typeface="Times New Roman"/>
              </a:rPr>
              <a:t>образований</a:t>
            </a:r>
            <a:r>
              <a:rPr lang="ru-RU" b="1" dirty="0" smtClean="0">
                <a:solidFill>
                  <a:srgbClr val="0066FF"/>
                </a:solidFill>
                <a:latin typeface="Times New Roman"/>
              </a:rPr>
              <a:t> </a:t>
            </a:r>
            <a:endParaRPr lang="ru-RU" b="1" dirty="0">
              <a:solidFill>
                <a:srgbClr val="0066FF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66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2013-2014 учебном году в </a:t>
            </a:r>
            <a:r>
              <a:rPr lang="ru-RU" sz="2400" dirty="0" smtClean="0">
                <a:solidFill>
                  <a:schemeClr val="tx1"/>
                </a:solidFill>
              </a:rPr>
              <a:t>ОУ </a:t>
            </a:r>
            <a:r>
              <a:rPr lang="ru-RU" sz="2400" dirty="0">
                <a:solidFill>
                  <a:schemeClr val="tx1"/>
                </a:solidFill>
              </a:rPr>
              <a:t>учреждениях Республики Карелия в девятых классах химию преподавали 221 учитель.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Высшее образование имеют 219 педагогов, среднее специальное – </a:t>
            </a:r>
            <a:r>
              <a:rPr lang="ru-RU" sz="2400" dirty="0" smtClean="0">
                <a:solidFill>
                  <a:schemeClr val="tx1"/>
                </a:solidFill>
              </a:rPr>
              <a:t>2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0418" y="1935163"/>
            <a:ext cx="6663164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72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66FF"/>
                </a:solidFill>
              </a:rPr>
              <a:t>Количество </a:t>
            </a:r>
            <a:r>
              <a:rPr lang="ru-RU" sz="2400" b="1" dirty="0">
                <a:solidFill>
                  <a:srgbClr val="0066FF"/>
                </a:solidFill>
              </a:rPr>
              <a:t>классов </a:t>
            </a:r>
            <a:r>
              <a:rPr lang="ru-RU" sz="2400" b="1" dirty="0" smtClean="0">
                <a:solidFill>
                  <a:srgbClr val="0066FF"/>
                </a:solidFill>
              </a:rPr>
              <a:t>(%), </a:t>
            </a:r>
            <a:r>
              <a:rPr lang="ru-RU" sz="2400" b="1" dirty="0">
                <a:solidFill>
                  <a:srgbClr val="0066FF"/>
                </a:solidFill>
              </a:rPr>
              <a:t>в которых преподавание велось по наиболее распространённым УМК по химии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124744"/>
            <a:ext cx="871296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587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1727</Words>
  <Application>Microsoft Office PowerPoint</Application>
  <PresentationFormat>Экран (4:3)</PresentationFormat>
  <Paragraphs>177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  Основные результаты экзамена по химии </vt:lpstr>
      <vt:lpstr>Презентация PowerPoint</vt:lpstr>
      <vt:lpstr>Презентация PowerPoint</vt:lpstr>
      <vt:lpstr>Презентация PowerPoint</vt:lpstr>
      <vt:lpstr>Лучшие общеобразовательные учреждения по среднему баллу</vt:lpstr>
      <vt:lpstr>Презентация PowerPoint</vt:lpstr>
      <vt:lpstr>Средний балл выпускников в разрезе муниципальных образований </vt:lpstr>
      <vt:lpstr>В 2013-2014 учебном году в ОУ учреждениях Республики Карелия в девятых классах химию преподавали 221 учитель. Высшее образование имеют 219 педагогов, среднее специальное – 2</vt:lpstr>
      <vt:lpstr>Количество классов (%), в которых преподавание велось по наиболее распространённым УМК по химии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Инструкция для эксперта по оцениванию  задания №23 </vt:lpstr>
      <vt:lpstr>Презентация PowerPoint</vt:lpstr>
      <vt:lpstr>Презентация PowerPoint</vt:lpstr>
      <vt:lpstr>Презентация PowerPoint</vt:lpstr>
      <vt:lpstr>Инструкция специалиста по проведению инструктажа и обеспечению лабораторных работ по химии на ППЭ ОГЭ (далее специалист по химии, он же один из организаторов в аудитории)</vt:lpstr>
      <vt:lpstr>Презентация PowerPoint</vt:lpstr>
      <vt:lpstr>Презентация PowerPoint</vt:lpstr>
    </vt:vector>
  </TitlesOfParts>
  <Company>ipkro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root</dc:creator>
  <cp:lastModifiedBy>root</cp:lastModifiedBy>
  <cp:revision>81</cp:revision>
  <dcterms:created xsi:type="dcterms:W3CDTF">2014-09-01T10:55:13Z</dcterms:created>
  <dcterms:modified xsi:type="dcterms:W3CDTF">2015-04-16T14:31:14Z</dcterms:modified>
</cp:coreProperties>
</file>