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5"/>
  </p:notesMasterIdLst>
  <p:sldIdLst>
    <p:sldId id="368" r:id="rId2"/>
    <p:sldId id="367" r:id="rId3"/>
    <p:sldId id="366" r:id="rId4"/>
    <p:sldId id="369" r:id="rId5"/>
    <p:sldId id="370" r:id="rId6"/>
    <p:sldId id="371" r:id="rId7"/>
    <p:sldId id="372" r:id="rId8"/>
    <p:sldId id="374" r:id="rId9"/>
    <p:sldId id="376" r:id="rId10"/>
    <p:sldId id="389" r:id="rId11"/>
    <p:sldId id="377" r:id="rId12"/>
    <p:sldId id="379" r:id="rId13"/>
    <p:sldId id="378" r:id="rId14"/>
    <p:sldId id="380" r:id="rId15"/>
    <p:sldId id="381" r:id="rId16"/>
    <p:sldId id="383" r:id="rId17"/>
    <p:sldId id="384" r:id="rId18"/>
    <p:sldId id="385" r:id="rId19"/>
    <p:sldId id="392" r:id="rId20"/>
    <p:sldId id="390" r:id="rId21"/>
    <p:sldId id="387" r:id="rId22"/>
    <p:sldId id="386" r:id="rId23"/>
    <p:sldId id="391" r:id="rId24"/>
  </p:sldIdLst>
  <p:sldSz cx="12192000" cy="6858000"/>
  <p:notesSz cx="6797675" cy="9926638"/>
  <p:embeddedFontLs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Arial Narrow" panose="020B0606020202030204" pitchFamily="34" charset="0"/>
      <p:regular r:id="rId30"/>
      <p:bold r:id="rId31"/>
      <p:italic r:id="rId32"/>
      <p:boldItalic r:id="rId33"/>
    </p:embeddedFont>
    <p:embeddedFont>
      <p:font typeface="Arial Unicode MS" panose="020B0604020202020204" pitchFamily="34" charset="-128"/>
      <p:regular r:id="rId34"/>
    </p:embeddedFont>
    <p:embeddedFont>
      <p:font typeface="Calibri Light" panose="020F0302020204030204" pitchFamily="34" charset="0"/>
      <p:regular r:id="rId35"/>
      <p:italic r:id="rId36"/>
    </p:embeddedFont>
    <p:embeddedFont>
      <p:font typeface="Montserrat" panose="020B0604020202020204" charset="-52"/>
      <p:regular r:id="rId37"/>
      <p:bold r:id="rId38"/>
      <p:italic r:id="rId39"/>
      <p:boldItalic r:id="rId40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Заставка 1" id="{06C7F119-F881-4FE7-B0A3-639F4010DC07}">
          <p14:sldIdLst>
            <p14:sldId id="368"/>
            <p14:sldId id="367"/>
            <p14:sldId id="366"/>
            <p14:sldId id="369"/>
            <p14:sldId id="370"/>
            <p14:sldId id="371"/>
            <p14:sldId id="372"/>
            <p14:sldId id="374"/>
            <p14:sldId id="376"/>
            <p14:sldId id="389"/>
            <p14:sldId id="377"/>
            <p14:sldId id="379"/>
            <p14:sldId id="378"/>
            <p14:sldId id="380"/>
            <p14:sldId id="381"/>
            <p14:sldId id="383"/>
            <p14:sldId id="384"/>
            <p14:sldId id="385"/>
            <p14:sldId id="392"/>
            <p14:sldId id="390"/>
            <p14:sldId id="387"/>
            <p14:sldId id="386"/>
            <p14:sldId id="39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44487"/>
    <a:srgbClr val="4472C4"/>
    <a:srgbClr val="D7B56D"/>
    <a:srgbClr val="606060"/>
    <a:srgbClr val="F3F3F3"/>
    <a:srgbClr val="7AA0E7"/>
    <a:srgbClr val="5B9B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14" autoAdjust="0"/>
    <p:restoredTop sz="99886" autoAdjust="0"/>
  </p:normalViewPr>
  <p:slideViewPr>
    <p:cSldViewPr snapToGrid="0">
      <p:cViewPr varScale="1">
        <p:scale>
          <a:sx n="116" d="100"/>
          <a:sy n="116" d="100"/>
        </p:scale>
        <p:origin x="330" y="24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font" Target="fonts/font1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C442D4-A78E-4EEA-9EFF-B37362C7AE88}" type="datetimeFigureOut">
              <a:rPr lang="ru-RU" smtClean="0"/>
              <a:t>30.08.2023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A336A0-7557-42C0-9C12-10F50F42D8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08652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4F774-EF88-4780-A9C4-6B94DD63949A}" type="datetimeFigureOut">
              <a:rPr lang="ru-RU" smtClean="0"/>
              <a:t>30.08.2023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E55DE-B429-4E6C-9F19-43151023E0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29776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4F774-EF88-4780-A9C4-6B94DD63949A}" type="datetimeFigureOut">
              <a:rPr lang="ru-RU" smtClean="0"/>
              <a:t>30.08.2023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E55DE-B429-4E6C-9F19-43151023E0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01605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4F774-EF88-4780-A9C4-6B94DD63949A}" type="datetimeFigureOut">
              <a:rPr lang="ru-RU" smtClean="0"/>
              <a:t>30.08.2023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E55DE-B429-4E6C-9F19-43151023E0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02346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4F774-EF88-4780-A9C4-6B94DD63949A}" type="datetimeFigureOut">
              <a:rPr lang="ru-RU" smtClean="0"/>
              <a:t>30.08.2023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E55DE-B429-4E6C-9F19-43151023E0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68729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4F774-EF88-4780-A9C4-6B94DD63949A}" type="datetimeFigureOut">
              <a:rPr lang="ru-RU" smtClean="0"/>
              <a:t>30.08.2023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E55DE-B429-4E6C-9F19-43151023E0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21465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4F774-EF88-4780-A9C4-6B94DD63949A}" type="datetimeFigureOut">
              <a:rPr lang="ru-RU" smtClean="0"/>
              <a:t>30.08.2023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E55DE-B429-4E6C-9F19-43151023E0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60903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4F774-EF88-4780-A9C4-6B94DD63949A}" type="datetimeFigureOut">
              <a:rPr lang="ru-RU" smtClean="0"/>
              <a:t>30.08.2023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E55DE-B429-4E6C-9F19-43151023E0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52930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4F774-EF88-4780-A9C4-6B94DD63949A}" type="datetimeFigureOut">
              <a:rPr lang="ru-RU" smtClean="0"/>
              <a:t>30.08.2023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E55DE-B429-4E6C-9F19-43151023E0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6242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4F774-EF88-4780-A9C4-6B94DD63949A}" type="datetimeFigureOut">
              <a:rPr lang="ru-RU" smtClean="0"/>
              <a:t>30.08.2023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E55DE-B429-4E6C-9F19-43151023E0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00613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4F774-EF88-4780-A9C4-6B94DD63949A}" type="datetimeFigureOut">
              <a:rPr lang="ru-RU" smtClean="0"/>
              <a:t>30.08.2023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E55DE-B429-4E6C-9F19-43151023E0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46738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4F774-EF88-4780-A9C4-6B94DD63949A}" type="datetimeFigureOut">
              <a:rPr lang="ru-RU" smtClean="0"/>
              <a:t>30.08.2023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E55DE-B429-4E6C-9F19-43151023E0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66173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4448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74F774-EF88-4780-A9C4-6B94DD63949A}" type="datetimeFigureOut">
              <a:rPr lang="ru-RU" smtClean="0"/>
              <a:t>30.08.2023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9E55DE-B429-4E6C-9F19-43151023E0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74773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emf"/><Relationship Id="rId5" Type="http://schemas.openxmlformats.org/officeDocument/2006/relationships/image" Target="../media/image27.emf"/><Relationship Id="rId4" Type="http://schemas.openxmlformats.org/officeDocument/2006/relationships/image" Target="../media/image26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160" cy="6858000"/>
          </a:xfrm>
          <a:prstGeom prst="rect">
            <a:avLst/>
          </a:prstGeom>
        </p:spPr>
      </p:pic>
      <p:grpSp>
        <p:nvGrpSpPr>
          <p:cNvPr id="9" name="Группа 8"/>
          <p:cNvGrpSpPr/>
          <p:nvPr/>
        </p:nvGrpSpPr>
        <p:grpSpPr>
          <a:xfrm>
            <a:off x="1010745" y="1015986"/>
            <a:ext cx="10110778" cy="1598192"/>
            <a:chOff x="863951" y="1898668"/>
            <a:chExt cx="10110778" cy="1598192"/>
          </a:xfrm>
        </p:grpSpPr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7465" y="1898668"/>
              <a:ext cx="610579" cy="860780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863951" y="2912085"/>
              <a:ext cx="1011077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ru-RU" sz="3200" b="1" dirty="0" smtClean="0">
                <a:solidFill>
                  <a:prstClr val="black"/>
                </a:solidFill>
                <a:latin typeface="Montserrat" panose="00000500000000000000" pitchFamily="2" charset="-52"/>
              </a:endParaRPr>
            </a:p>
          </p:txBody>
        </p:sp>
      </p:grpSp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9366" y="-386392"/>
            <a:ext cx="5252634" cy="4131213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079530" y="2211573"/>
            <a:ext cx="8064469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3400" b="1" dirty="0">
                <a:solidFill>
                  <a:srgbClr val="1A3A8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2" charset="-52"/>
              </a:rPr>
              <a:t>РАЗГОВОР  О  ВАЖНОМ </a:t>
            </a:r>
          </a:p>
          <a:p>
            <a:pPr lvl="0"/>
            <a:r>
              <a:rPr lang="ru-RU" sz="3400" b="1" dirty="0">
                <a:solidFill>
                  <a:srgbClr val="1A3A8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2" charset="-52"/>
              </a:rPr>
              <a:t>В  ГОД  ПЕДАГОГА  И НАСТАВНИКА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079530" y="4043416"/>
            <a:ext cx="940836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D7B56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2" charset="-52"/>
              </a:rPr>
              <a:t>Республиканский августовский </a:t>
            </a:r>
          </a:p>
          <a:p>
            <a:r>
              <a:rPr lang="ru-RU" sz="2400" b="1" dirty="0">
                <a:solidFill>
                  <a:srgbClr val="D7B56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2" charset="-52"/>
              </a:rPr>
              <a:t>общественно-педагогический форум</a:t>
            </a:r>
          </a:p>
          <a:p>
            <a:r>
              <a:rPr lang="ru-RU" sz="2400" b="1" dirty="0" smtClean="0">
                <a:solidFill>
                  <a:srgbClr val="D7B56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2" charset="-52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61065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5258" cy="686649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776165" y="241214"/>
            <a:ext cx="9133367" cy="5495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14000"/>
              </a:lnSpc>
            </a:pPr>
            <a:r>
              <a:rPr lang="ru-RU" sz="2800" b="1" dirty="0" smtClean="0">
                <a:solidFill>
                  <a:srgbClr val="1A3A84"/>
                </a:solidFill>
                <a:latin typeface="Montserrat" panose="00000500000000000000" pitchFamily="2" charset="-52"/>
              </a:rPr>
              <a:t>РЕГИОНАЛЬНЫЙ ЦЕНТР ОДАРЕННЫХ ДЕТЕЙ</a:t>
            </a:r>
            <a:endParaRPr lang="ru-RU" sz="2800" b="1" dirty="0">
              <a:solidFill>
                <a:srgbClr val="1A3A84"/>
              </a:solidFill>
              <a:latin typeface="Montserrat" panose="00000500000000000000" pitchFamily="2" charset="-52"/>
            </a:endParaRPr>
          </a:p>
        </p:txBody>
      </p:sp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0112" y="1340307"/>
            <a:ext cx="3944679" cy="2244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Freeform 42"/>
          <p:cNvSpPr/>
          <p:nvPr/>
        </p:nvSpPr>
        <p:spPr>
          <a:xfrm>
            <a:off x="543678" y="983962"/>
            <a:ext cx="2087880" cy="731521"/>
          </a:xfrm>
          <a:custGeom>
            <a:avLst/>
            <a:gdLst/>
            <a:ahLst/>
            <a:cxnLst/>
            <a:rect l="l" t="t" r="r" b="b"/>
            <a:pathLst>
              <a:path w="1068785" h="234998">
                <a:moveTo>
                  <a:pt x="0" y="0"/>
                </a:moveTo>
                <a:lnTo>
                  <a:pt x="1068785" y="0"/>
                </a:lnTo>
                <a:lnTo>
                  <a:pt x="1068785" y="234998"/>
                </a:lnTo>
                <a:lnTo>
                  <a:pt x="0" y="234998"/>
                </a:lnTo>
                <a:close/>
              </a:path>
            </a:pathLst>
          </a:custGeom>
          <a:solidFill>
            <a:srgbClr val="9C7AD8"/>
          </a:solidFill>
        </p:spPr>
        <p:txBody>
          <a:bodyPr lIns="77925" tIns="38963" rIns="77925" bIns="38963"/>
          <a:lstStyle/>
          <a:p>
            <a:pPr algn="ctr"/>
            <a:endParaRPr lang="ru-RU" sz="1600" b="1" dirty="0" smtClean="0">
              <a:solidFill>
                <a:schemeClr val="bg1"/>
              </a:solidFill>
              <a:latin typeface="Montserrat" panose="00000500000000000000" pitchFamily="2" charset="-52"/>
            </a:endParaRPr>
          </a:p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Montserrat" panose="00000500000000000000" pitchFamily="2" charset="-52"/>
              </a:rPr>
              <a:t>НАУКА</a:t>
            </a:r>
            <a:endParaRPr lang="ru-RU" sz="1600" b="1" dirty="0">
              <a:solidFill>
                <a:schemeClr val="bg1"/>
              </a:solidFill>
              <a:latin typeface="Montserrat" panose="00000500000000000000" pitchFamily="2" charset="-52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543678" y="2241344"/>
            <a:ext cx="2087880" cy="2787121"/>
          </a:xfrm>
          <a:prstGeom prst="rect">
            <a:avLst/>
          </a:prstGeom>
          <a:solidFill>
            <a:srgbClr val="9C7AD8"/>
          </a:solidFill>
        </p:spPr>
        <p:txBody>
          <a:bodyPr wrap="square" lIns="77925" tIns="38963" rIns="77925" bIns="38963">
            <a:spAutoFit/>
          </a:bodyPr>
          <a:lstStyle/>
          <a:p>
            <a:pPr algn="ctr"/>
            <a:r>
              <a:rPr lang="ru-RU" sz="1600" b="1" dirty="0">
                <a:solidFill>
                  <a:schemeClr val="bg1"/>
                </a:solidFill>
                <a:latin typeface="Montserrat" panose="00000500000000000000" pitchFamily="2" charset="-52"/>
              </a:rPr>
              <a:t>МАТЕМАТИКА</a:t>
            </a:r>
          </a:p>
          <a:p>
            <a:pPr algn="ctr"/>
            <a:endParaRPr lang="ru-RU" sz="1600" b="1" dirty="0">
              <a:solidFill>
                <a:schemeClr val="bg1"/>
              </a:solidFill>
              <a:latin typeface="Montserrat" panose="00000500000000000000" pitchFamily="2" charset="-52"/>
            </a:endParaRPr>
          </a:p>
          <a:p>
            <a:pPr algn="ctr"/>
            <a:r>
              <a:rPr lang="ru-RU" sz="1600" b="1" dirty="0">
                <a:solidFill>
                  <a:schemeClr val="bg1"/>
                </a:solidFill>
                <a:latin typeface="Montserrat" panose="00000500000000000000" pitchFamily="2" charset="-52"/>
              </a:rPr>
              <a:t>ФИЗИКА</a:t>
            </a:r>
          </a:p>
          <a:p>
            <a:pPr algn="ctr"/>
            <a:endParaRPr lang="ru-RU" sz="1600" b="1" dirty="0">
              <a:solidFill>
                <a:schemeClr val="bg1"/>
              </a:solidFill>
              <a:latin typeface="Montserrat" panose="00000500000000000000" pitchFamily="2" charset="-52"/>
            </a:endParaRPr>
          </a:p>
          <a:p>
            <a:pPr algn="ctr"/>
            <a:r>
              <a:rPr lang="ru-RU" sz="1600" b="1" dirty="0">
                <a:solidFill>
                  <a:schemeClr val="bg1"/>
                </a:solidFill>
                <a:latin typeface="Montserrat" panose="00000500000000000000" pitchFamily="2" charset="-52"/>
              </a:rPr>
              <a:t>ИНФОРМАТИКА</a:t>
            </a:r>
          </a:p>
          <a:p>
            <a:pPr algn="ctr"/>
            <a:endParaRPr lang="ru-RU" sz="1600" b="1" dirty="0">
              <a:solidFill>
                <a:schemeClr val="bg1"/>
              </a:solidFill>
              <a:latin typeface="Montserrat" panose="00000500000000000000" pitchFamily="2" charset="-52"/>
            </a:endParaRPr>
          </a:p>
          <a:p>
            <a:pPr algn="ctr"/>
            <a:r>
              <a:rPr lang="ru-RU" sz="1600" b="1" dirty="0">
                <a:solidFill>
                  <a:schemeClr val="bg1"/>
                </a:solidFill>
                <a:latin typeface="Montserrat" panose="00000500000000000000" pitchFamily="2" charset="-52"/>
              </a:rPr>
              <a:t>БИОЛОГИЯ</a:t>
            </a:r>
          </a:p>
          <a:p>
            <a:pPr algn="ctr"/>
            <a:endParaRPr lang="ru-RU" sz="1600" b="1" dirty="0">
              <a:solidFill>
                <a:schemeClr val="bg1"/>
              </a:solidFill>
              <a:latin typeface="Montserrat" panose="00000500000000000000" pitchFamily="2" charset="-52"/>
            </a:endParaRPr>
          </a:p>
          <a:p>
            <a:pPr algn="ctr"/>
            <a:r>
              <a:rPr lang="ru-RU" sz="1600" b="1" dirty="0">
                <a:solidFill>
                  <a:schemeClr val="bg1"/>
                </a:solidFill>
                <a:latin typeface="Montserrat" panose="00000500000000000000" pitchFamily="2" charset="-52"/>
              </a:rPr>
              <a:t>ГЕОГРАФИЯ</a:t>
            </a:r>
          </a:p>
          <a:p>
            <a:pPr algn="ctr"/>
            <a:r>
              <a:rPr lang="ru-RU" sz="1600" b="1" dirty="0">
                <a:solidFill>
                  <a:schemeClr val="bg1"/>
                </a:solidFill>
                <a:latin typeface="Montserrat" panose="00000500000000000000" pitchFamily="2" charset="-52"/>
              </a:rPr>
              <a:t/>
            </a:r>
            <a:br>
              <a:rPr lang="ru-RU" sz="1600" b="1" dirty="0">
                <a:solidFill>
                  <a:schemeClr val="bg1"/>
                </a:solidFill>
                <a:latin typeface="Montserrat" panose="00000500000000000000" pitchFamily="2" charset="-52"/>
              </a:rPr>
            </a:br>
            <a:r>
              <a:rPr lang="ru-RU" sz="1600" b="1" dirty="0">
                <a:solidFill>
                  <a:schemeClr val="bg1"/>
                </a:solidFill>
                <a:latin typeface="Montserrat" panose="00000500000000000000" pitchFamily="2" charset="-52"/>
              </a:rPr>
              <a:t>ХИМИЯ</a:t>
            </a:r>
          </a:p>
        </p:txBody>
      </p:sp>
      <p:sp>
        <p:nvSpPr>
          <p:cNvPr id="19" name="Freeform 42"/>
          <p:cNvSpPr/>
          <p:nvPr/>
        </p:nvSpPr>
        <p:spPr>
          <a:xfrm>
            <a:off x="3112859" y="965130"/>
            <a:ext cx="2042159" cy="750353"/>
          </a:xfrm>
          <a:custGeom>
            <a:avLst/>
            <a:gdLst/>
            <a:ahLst/>
            <a:cxnLst/>
            <a:rect l="l" t="t" r="r" b="b"/>
            <a:pathLst>
              <a:path w="1068785" h="234998">
                <a:moveTo>
                  <a:pt x="0" y="0"/>
                </a:moveTo>
                <a:lnTo>
                  <a:pt x="1068785" y="0"/>
                </a:lnTo>
                <a:lnTo>
                  <a:pt x="1068785" y="234998"/>
                </a:lnTo>
                <a:lnTo>
                  <a:pt x="0" y="234998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</p:spPr>
        <p:txBody>
          <a:bodyPr lIns="77925" tIns="38963" rIns="77925" bIns="38963"/>
          <a:lstStyle/>
          <a:p>
            <a:pPr algn="ctr"/>
            <a:r>
              <a:rPr lang="ru-RU" sz="1600" dirty="0" smtClean="0">
                <a:solidFill>
                  <a:schemeClr val="bg1"/>
                </a:solidFill>
                <a:latin typeface="Montserrat" panose="00000500000000000000" pitchFamily="2" charset="-52"/>
              </a:rPr>
              <a:t>                   </a:t>
            </a:r>
            <a:r>
              <a:rPr lang="ru-RU" sz="1600" b="1" dirty="0" smtClean="0">
                <a:solidFill>
                  <a:schemeClr val="bg1"/>
                </a:solidFill>
                <a:latin typeface="Montserrat" panose="00000500000000000000" pitchFamily="2" charset="-52"/>
              </a:rPr>
              <a:t>ИСКУССТВО</a:t>
            </a:r>
            <a:endParaRPr lang="ru-RU" sz="1600" b="1" dirty="0">
              <a:solidFill>
                <a:schemeClr val="bg1"/>
              </a:solidFill>
              <a:latin typeface="Montserrat" panose="00000500000000000000" pitchFamily="2" charset="-52"/>
            </a:endParaRPr>
          </a:p>
        </p:txBody>
      </p:sp>
      <p:sp>
        <p:nvSpPr>
          <p:cNvPr id="20" name="Freeform 9"/>
          <p:cNvSpPr/>
          <p:nvPr/>
        </p:nvSpPr>
        <p:spPr>
          <a:xfrm>
            <a:off x="3112858" y="2268682"/>
            <a:ext cx="2229990" cy="3098337"/>
          </a:xfrm>
          <a:custGeom>
            <a:avLst/>
            <a:gdLst/>
            <a:ahLst/>
            <a:cxnLst/>
            <a:rect l="l" t="t" r="r" b="b"/>
            <a:pathLst>
              <a:path w="2001711" h="794960">
                <a:moveTo>
                  <a:pt x="0" y="0"/>
                </a:moveTo>
                <a:lnTo>
                  <a:pt x="2001711" y="0"/>
                </a:lnTo>
                <a:lnTo>
                  <a:pt x="2001711" y="794960"/>
                </a:lnTo>
                <a:lnTo>
                  <a:pt x="0" y="794960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</p:spPr>
        <p:txBody>
          <a:bodyPr/>
          <a:lstStyle/>
          <a:p>
            <a:pPr algn="ctr"/>
            <a:r>
              <a:rPr lang="ru-RU" sz="1600" b="1" dirty="0" smtClean="0">
                <a:latin typeface="Montserrat" panose="00000500000000000000" pitchFamily="2" charset="-52"/>
              </a:rPr>
              <a:t>МУЗЫКА</a:t>
            </a:r>
          </a:p>
          <a:p>
            <a:pPr algn="ctr"/>
            <a:endParaRPr lang="ru-RU" sz="1600" b="1" dirty="0" smtClean="0">
              <a:latin typeface="Montserrat" panose="00000500000000000000" pitchFamily="2" charset="-52"/>
            </a:endParaRPr>
          </a:p>
          <a:p>
            <a:pPr algn="ctr"/>
            <a:r>
              <a:rPr lang="ru-RU" sz="1600" b="1" dirty="0" smtClean="0">
                <a:latin typeface="Montserrat" panose="00000500000000000000" pitchFamily="2" charset="-52"/>
              </a:rPr>
              <a:t>ИЗОБРАЗИТЕЛЬНОЕ ИСКУССТВО</a:t>
            </a:r>
          </a:p>
          <a:p>
            <a:pPr algn="ctr"/>
            <a:endParaRPr lang="ru-RU" sz="1600" b="1" dirty="0" smtClean="0">
              <a:latin typeface="Montserrat" panose="00000500000000000000" pitchFamily="2" charset="-52"/>
            </a:endParaRPr>
          </a:p>
          <a:p>
            <a:pPr algn="ctr"/>
            <a:r>
              <a:rPr lang="ru-RU" sz="1600" b="1" dirty="0" smtClean="0">
                <a:latin typeface="Montserrat" panose="00000500000000000000" pitchFamily="2" charset="-52"/>
              </a:rPr>
              <a:t>ХОРЕОГРАФИЯ</a:t>
            </a:r>
          </a:p>
          <a:p>
            <a:pPr algn="ctr"/>
            <a:endParaRPr lang="ru-RU" sz="1600" b="1" dirty="0" smtClean="0">
              <a:latin typeface="Montserrat" panose="00000500000000000000" pitchFamily="2" charset="-52"/>
            </a:endParaRPr>
          </a:p>
          <a:p>
            <a:pPr algn="ctr"/>
            <a:r>
              <a:rPr lang="ru-RU" sz="1600" b="1" dirty="0" smtClean="0">
                <a:latin typeface="Montserrat" panose="00000500000000000000" pitchFamily="2" charset="-52"/>
              </a:rPr>
              <a:t>ТЕАТР</a:t>
            </a:r>
          </a:p>
          <a:p>
            <a:pPr algn="ctr"/>
            <a:endParaRPr lang="ru-RU" sz="1600" b="1" dirty="0" smtClean="0">
              <a:latin typeface="Montserrat" panose="00000500000000000000" pitchFamily="2" charset="-52"/>
            </a:endParaRPr>
          </a:p>
          <a:p>
            <a:pPr algn="ctr"/>
            <a:r>
              <a:rPr lang="ru-RU" sz="1600" b="1" dirty="0" smtClean="0">
                <a:latin typeface="Montserrat" panose="00000500000000000000" pitchFamily="2" charset="-52"/>
              </a:rPr>
              <a:t>ИСКУССТВО СЛОВА</a:t>
            </a:r>
            <a:endParaRPr lang="ru-RU" sz="1600" b="1" dirty="0">
              <a:latin typeface="Montserrat" panose="00000500000000000000" pitchFamily="2" charset="-52"/>
            </a:endParaRPr>
          </a:p>
        </p:txBody>
      </p:sp>
      <p:sp>
        <p:nvSpPr>
          <p:cNvPr id="21" name="Freeform 42"/>
          <p:cNvSpPr/>
          <p:nvPr/>
        </p:nvSpPr>
        <p:spPr>
          <a:xfrm>
            <a:off x="5912589" y="999133"/>
            <a:ext cx="1849193" cy="716350"/>
          </a:xfrm>
          <a:custGeom>
            <a:avLst/>
            <a:gdLst/>
            <a:ahLst/>
            <a:cxnLst/>
            <a:rect l="l" t="t" r="r" b="b"/>
            <a:pathLst>
              <a:path w="1068785" h="234998">
                <a:moveTo>
                  <a:pt x="0" y="0"/>
                </a:moveTo>
                <a:lnTo>
                  <a:pt x="1068785" y="0"/>
                </a:lnTo>
                <a:lnTo>
                  <a:pt x="1068785" y="234998"/>
                </a:lnTo>
                <a:lnTo>
                  <a:pt x="0" y="234998"/>
                </a:lnTo>
                <a:close/>
              </a:path>
            </a:pathLst>
          </a:custGeom>
          <a:solidFill>
            <a:srgbClr val="43BFC5"/>
          </a:solidFill>
        </p:spPr>
        <p:txBody>
          <a:bodyPr lIns="77925" tIns="38963" rIns="77925" bIns="38963"/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Montserrat" panose="00000500000000000000" pitchFamily="2" charset="-52"/>
              </a:rPr>
              <a:t>                  СПОРТ</a:t>
            </a:r>
            <a:endParaRPr lang="ru-RU" sz="1600" b="1" dirty="0">
              <a:solidFill>
                <a:schemeClr val="bg1"/>
              </a:solidFill>
              <a:latin typeface="Montserrat" panose="00000500000000000000" pitchFamily="2" charset="-52"/>
            </a:endParaRPr>
          </a:p>
        </p:txBody>
      </p:sp>
      <p:sp>
        <p:nvSpPr>
          <p:cNvPr id="22" name="Freeform 15"/>
          <p:cNvSpPr/>
          <p:nvPr/>
        </p:nvSpPr>
        <p:spPr>
          <a:xfrm>
            <a:off x="5931925" y="2268681"/>
            <a:ext cx="1829857" cy="2632927"/>
          </a:xfrm>
          <a:custGeom>
            <a:avLst/>
            <a:gdLst/>
            <a:ahLst/>
            <a:cxnLst/>
            <a:rect l="l" t="t" r="r" b="b"/>
            <a:pathLst>
              <a:path w="1975920" h="591984">
                <a:moveTo>
                  <a:pt x="0" y="0"/>
                </a:moveTo>
                <a:lnTo>
                  <a:pt x="1975920" y="0"/>
                </a:lnTo>
                <a:lnTo>
                  <a:pt x="1975920" y="591984"/>
                </a:lnTo>
                <a:lnTo>
                  <a:pt x="0" y="591984"/>
                </a:lnTo>
                <a:close/>
              </a:path>
            </a:pathLst>
          </a:custGeom>
          <a:solidFill>
            <a:srgbClr val="43BFC5"/>
          </a:solidFill>
        </p:spPr>
        <p:txBody>
          <a:bodyPr lIns="77925" tIns="38963" rIns="77925" bIns="38963"/>
          <a:lstStyle/>
          <a:p>
            <a:pPr algn="ctr"/>
            <a:endParaRPr lang="ru-RU" sz="1600" dirty="0" smtClean="0">
              <a:latin typeface="Montserrat" panose="00000500000000000000" pitchFamily="2" charset="-52"/>
            </a:endParaRPr>
          </a:p>
          <a:p>
            <a:pPr algn="ctr"/>
            <a:r>
              <a:rPr lang="ru-RU" sz="1600" b="1" dirty="0" smtClean="0">
                <a:latin typeface="Montserrat" panose="00000500000000000000" pitchFamily="2" charset="-52"/>
              </a:rPr>
              <a:t>ЛЫЖНЫЕ ГОНКИ</a:t>
            </a:r>
          </a:p>
          <a:p>
            <a:pPr algn="ctr"/>
            <a:endParaRPr lang="ru-RU" sz="1600" b="1" dirty="0" smtClean="0">
              <a:latin typeface="Montserrat" panose="00000500000000000000" pitchFamily="2" charset="-52"/>
            </a:endParaRPr>
          </a:p>
          <a:p>
            <a:pPr algn="ctr"/>
            <a:r>
              <a:rPr lang="ru-RU" sz="1600" b="1" dirty="0" smtClean="0">
                <a:latin typeface="Montserrat" panose="00000500000000000000" pitchFamily="2" charset="-52"/>
              </a:rPr>
              <a:t>ЛЕГКАЯ АТЛЕТИКА</a:t>
            </a:r>
          </a:p>
          <a:p>
            <a:pPr algn="ctr"/>
            <a:r>
              <a:rPr lang="ru-RU" sz="1600" b="1" dirty="0" smtClean="0">
                <a:latin typeface="Montserrat" panose="00000500000000000000" pitchFamily="2" charset="-52"/>
              </a:rPr>
              <a:t/>
            </a:r>
            <a:br>
              <a:rPr lang="ru-RU" sz="1600" b="1" dirty="0" smtClean="0">
                <a:latin typeface="Montserrat" panose="00000500000000000000" pitchFamily="2" charset="-52"/>
              </a:rPr>
            </a:br>
            <a:r>
              <a:rPr lang="ru-RU" sz="1600" b="1" dirty="0" smtClean="0">
                <a:latin typeface="Montserrat" panose="00000500000000000000" pitchFamily="2" charset="-52"/>
              </a:rPr>
              <a:t>ФУТБОЛ</a:t>
            </a:r>
            <a:endParaRPr lang="ru-RU" sz="1600" b="1" dirty="0">
              <a:latin typeface="Montserrat" panose="000005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934206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800" y="-26239"/>
            <a:ext cx="12236800" cy="688423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668268" y="214530"/>
            <a:ext cx="7922362" cy="5527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800" b="1" dirty="0">
                <a:solidFill>
                  <a:srgbClr val="1A3A84"/>
                </a:solidFill>
                <a:latin typeface="Montserrat" panose="00000500000000000000" pitchFamily="2" charset="-52"/>
              </a:rPr>
              <a:t>ЕДИНЫЕ ФЕДЕРАЛЬНЫЕ ПРОГРАММЫ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21762" y="1072896"/>
            <a:ext cx="11428723" cy="554736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marL="12700">
              <a:spcBef>
                <a:spcPts val="1050"/>
              </a:spcBef>
              <a:spcAft>
                <a:spcPts val="630"/>
              </a:spcAft>
            </a:pPr>
            <a:r>
              <a:rPr lang="ru" sz="1600" dirty="0">
                <a:solidFill>
                  <a:prstClr val="black"/>
                </a:solidFill>
                <a:latin typeface="Montserrat" panose="00000500000000000000" pitchFamily="2" charset="-52"/>
              </a:rPr>
              <a:t>С 2023/2024 учебного года единые федеральные образовательные программы для 1-11 классов* всех </a:t>
            </a:r>
            <a:r>
              <a:rPr lang="ru" sz="1600" dirty="0" smtClean="0">
                <a:solidFill>
                  <a:prstClr val="black"/>
                </a:solidFill>
                <a:latin typeface="Montserrat" panose="00000500000000000000" pitchFamily="2" charset="-52"/>
              </a:rPr>
              <a:t>школ</a:t>
            </a:r>
          </a:p>
          <a:p>
            <a:pPr marL="12700"/>
            <a:r>
              <a:rPr lang="ru" sz="1280" dirty="0" smtClean="0">
                <a:solidFill>
                  <a:prstClr val="black"/>
                </a:solidFill>
                <a:latin typeface="Montserrat" panose="00000500000000000000" pitchFamily="2" charset="-52"/>
              </a:rPr>
              <a:t>*11 классы могут продолжить обучение по учебным планам, соответствующим ФГОС СОО до вступления в силу изменений 2022 года</a:t>
            </a:r>
            <a:endParaRPr lang="ru" sz="1280" dirty="0">
              <a:solidFill>
                <a:prstClr val="black"/>
              </a:solidFill>
              <a:latin typeface="Montserrat" panose="00000500000000000000" pitchFamily="2" charset="-52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937477" y="2315819"/>
            <a:ext cx="9613817" cy="65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600" dirty="0">
                <a:solidFill>
                  <a:srgbClr val="1A3B87"/>
                </a:solidFill>
                <a:latin typeface="Montserrat" panose="00000500000000000000" pitchFamily="2" charset="-52"/>
              </a:rPr>
              <a:t>ПОРТАЛ</a:t>
            </a:r>
            <a:r>
              <a:rPr lang="ru-RU" sz="1600" b="1" dirty="0">
                <a:solidFill>
                  <a:srgbClr val="1A3B87"/>
                </a:solidFill>
                <a:latin typeface="Montserrat" panose="00000500000000000000" pitchFamily="2" charset="-52"/>
              </a:rPr>
              <a:t> «ЕДИНОЕ СОДЕРЖАНИЕ </a:t>
            </a:r>
            <a:r>
              <a:rPr lang="ru-RU" sz="1600" b="1" dirty="0" smtClean="0">
                <a:solidFill>
                  <a:srgbClr val="1A3B87"/>
                </a:solidFill>
                <a:latin typeface="Montserrat" panose="00000500000000000000" pitchFamily="2" charset="-52"/>
              </a:rPr>
              <a:t>ОБЩЕГО ОБРАЗОВАНИЯ</a:t>
            </a:r>
            <a:r>
              <a:rPr lang="ru-RU" sz="1600" b="1" dirty="0">
                <a:solidFill>
                  <a:srgbClr val="1A3B87"/>
                </a:solidFill>
                <a:latin typeface="Montserrat" panose="00000500000000000000" pitchFamily="2" charset="-52"/>
              </a:rPr>
              <a:t>» - </a:t>
            </a:r>
            <a:r>
              <a:rPr lang="ru-RU" sz="1600" b="1" dirty="0" smtClean="0">
                <a:solidFill>
                  <a:srgbClr val="1A3B87"/>
                </a:solidFill>
                <a:latin typeface="Montserrat" panose="00000500000000000000" pitchFamily="2" charset="-52"/>
              </a:rPr>
              <a:t/>
            </a:r>
            <a:br>
              <a:rPr lang="ru-RU" sz="1600" b="1" dirty="0" smtClean="0">
                <a:solidFill>
                  <a:srgbClr val="1A3B87"/>
                </a:solidFill>
                <a:latin typeface="Montserrat" panose="00000500000000000000" pitchFamily="2" charset="-52"/>
              </a:rPr>
            </a:br>
            <a:r>
              <a:rPr lang="ru-RU" sz="1600" dirty="0" smtClean="0">
                <a:solidFill>
                  <a:srgbClr val="1A3B87"/>
                </a:solidFill>
                <a:latin typeface="Montserrat" panose="00000500000000000000" pitchFamily="2" charset="-52"/>
              </a:rPr>
              <a:t>ЕДИНОЕ</a:t>
            </a:r>
            <a:r>
              <a:rPr lang="ru-RU" sz="1600" b="1" dirty="0" smtClean="0">
                <a:solidFill>
                  <a:srgbClr val="1A3B87"/>
                </a:solidFill>
                <a:latin typeface="Montserrat" panose="00000500000000000000" pitchFamily="2" charset="-52"/>
              </a:rPr>
              <a:t> </a:t>
            </a:r>
            <a:r>
              <a:rPr lang="ru-RU" sz="1600" b="1" dirty="0">
                <a:solidFill>
                  <a:srgbClr val="1A3B87"/>
                </a:solidFill>
                <a:latin typeface="Montserrat" panose="00000500000000000000" pitchFamily="2" charset="-52"/>
              </a:rPr>
              <a:t>«ОКНО» </a:t>
            </a:r>
            <a:r>
              <a:rPr lang="ru-RU" sz="1600" dirty="0">
                <a:solidFill>
                  <a:srgbClr val="1A3B87"/>
                </a:solidFill>
                <a:latin typeface="Montserrat" panose="00000500000000000000" pitchFamily="2" charset="-52"/>
              </a:rPr>
              <a:t>ДОСТУПА К МАТЕРИАЛАМ И ОНЛАЙН-СЕРВИСАМ</a:t>
            </a: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785062" y="2117167"/>
            <a:ext cx="1169988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02" t="4984" r="6741" b="8112"/>
          <a:stretch/>
        </p:blipFill>
        <p:spPr bwMode="auto">
          <a:xfrm>
            <a:off x="5647915" y="3996805"/>
            <a:ext cx="946299" cy="927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4582" y="3996805"/>
            <a:ext cx="927100" cy="927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538843" y="3991012"/>
            <a:ext cx="1755776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3500" lvl="0">
              <a:lnSpc>
                <a:spcPts val="2160"/>
              </a:lnSpc>
            </a:pPr>
            <a:r>
              <a:rPr lang="ru" sz="1600" dirty="0">
                <a:solidFill>
                  <a:srgbClr val="1A3B87"/>
                </a:solidFill>
                <a:latin typeface="Montserrat" panose="00000500000000000000" pitchFamily="2" charset="-52"/>
              </a:rPr>
              <a:t>Конструктор</a:t>
            </a:r>
          </a:p>
          <a:p>
            <a:pPr marL="63500" lvl="0">
              <a:lnSpc>
                <a:spcPts val="2160"/>
              </a:lnSpc>
            </a:pPr>
            <a:r>
              <a:rPr lang="ru" sz="1600" dirty="0">
                <a:solidFill>
                  <a:srgbClr val="1A3B87"/>
                </a:solidFill>
                <a:latin typeface="Montserrat" panose="00000500000000000000" pitchFamily="2" charset="-52"/>
              </a:rPr>
              <a:t>рабочих</a:t>
            </a:r>
          </a:p>
          <a:p>
            <a:pPr marL="63500" lvl="0">
              <a:lnSpc>
                <a:spcPts val="2160"/>
              </a:lnSpc>
            </a:pPr>
            <a:r>
              <a:rPr lang="ru" sz="1600" dirty="0">
                <a:solidFill>
                  <a:srgbClr val="1A3B87"/>
                </a:solidFill>
                <a:latin typeface="Montserrat" panose="00000500000000000000" pitchFamily="2" charset="-52"/>
              </a:rPr>
              <a:t>программ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3781646" y="3985186"/>
            <a:ext cx="1695607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6200" lvl="0">
              <a:lnSpc>
                <a:spcPts val="2160"/>
              </a:lnSpc>
            </a:pPr>
            <a:r>
              <a:rPr lang="ru" sz="1600" dirty="0">
                <a:solidFill>
                  <a:srgbClr val="1A3B87"/>
                </a:solidFill>
                <a:latin typeface="Montserrat" panose="00000500000000000000" pitchFamily="2" charset="-52"/>
              </a:rPr>
              <a:t>Конструктор</a:t>
            </a:r>
          </a:p>
          <a:p>
            <a:pPr marL="76200" lvl="0">
              <a:lnSpc>
                <a:spcPts val="2160"/>
              </a:lnSpc>
            </a:pPr>
            <a:r>
              <a:rPr lang="ru" sz="1600" dirty="0">
                <a:solidFill>
                  <a:srgbClr val="1A3B87"/>
                </a:solidFill>
                <a:latin typeface="Montserrat" panose="00000500000000000000" pitchFamily="2" charset="-52"/>
              </a:rPr>
              <a:t>учебных</a:t>
            </a:r>
          </a:p>
          <a:p>
            <a:pPr marL="76200" lvl="0">
              <a:lnSpc>
                <a:spcPts val="2160"/>
              </a:lnSpc>
            </a:pPr>
            <a:r>
              <a:rPr lang="ru" sz="1600" dirty="0">
                <a:solidFill>
                  <a:srgbClr val="1A3B87"/>
                </a:solidFill>
                <a:latin typeface="Montserrat" panose="00000500000000000000" pitchFamily="2" charset="-52"/>
              </a:rPr>
              <a:t>планов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-44800" y="6422065"/>
            <a:ext cx="12236800" cy="435934"/>
          </a:xfrm>
          <a:prstGeom prst="rect">
            <a:avLst/>
          </a:prstGeom>
          <a:solidFill>
            <a:srgbClr val="BD4336"/>
          </a:solidFill>
        </p:spPr>
        <p:txBody>
          <a:bodyPr lIns="0" tIns="0" rIns="0" bIns="0">
            <a:noAutofit/>
          </a:bodyPr>
          <a:lstStyle/>
          <a:p>
            <a:pPr marL="12700" marR="64008" algn="ctr">
              <a:lnSpc>
                <a:spcPts val="1896"/>
              </a:lnSpc>
            </a:pPr>
            <a:r>
              <a:rPr lang="ru" sz="1950" b="1" dirty="0">
                <a:solidFill>
                  <a:srgbClr val="FFFFFF"/>
                </a:solidFill>
                <a:latin typeface="Arial Narrow"/>
              </a:rPr>
              <a:t>Задача: </a:t>
            </a:r>
            <a:r>
              <a:rPr lang="ru" sz="1950" dirty="0">
                <a:solidFill>
                  <a:srgbClr val="FFFFFF"/>
                </a:solidFill>
                <a:latin typeface="Arial Narrow"/>
              </a:rPr>
              <a:t>привести основные образовательные программы в соответствие с ФООП </a:t>
            </a:r>
            <a:r>
              <a:rPr lang="ru" sz="1950" b="1" dirty="0" smtClean="0">
                <a:solidFill>
                  <a:srgbClr val="FFFFFF"/>
                </a:solidFill>
                <a:latin typeface="Arial Narrow"/>
              </a:rPr>
              <a:t>до </a:t>
            </a:r>
            <a:r>
              <a:rPr lang="ru" sz="1950" b="1" dirty="0">
                <a:solidFill>
                  <a:srgbClr val="FFFFFF"/>
                </a:solidFill>
                <a:latin typeface="Arial Narrow"/>
              </a:rPr>
              <a:t>1 сентября 2023 г.    </a:t>
            </a:r>
            <a:endParaRPr lang="ru" sz="1950" b="1" dirty="0">
              <a:solidFill>
                <a:srgbClr val="B9B9BA"/>
              </a:solidFill>
              <a:latin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1895751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16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450318" y="503517"/>
            <a:ext cx="8388835" cy="5527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800" b="1" dirty="0">
                <a:solidFill>
                  <a:srgbClr val="1A3A84"/>
                </a:solidFill>
                <a:latin typeface="Montserrat" panose="00000500000000000000" pitchFamily="2" charset="-52"/>
              </a:rPr>
              <a:t>ЕДИНЫЕ ГОСУДАРСТВЕННЫЕ УЧЕБНИКИ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804510" y="1437968"/>
            <a:ext cx="6096000" cy="630942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indent="-444500">
              <a:lnSpc>
                <a:spcPts val="1944"/>
              </a:lnSpc>
              <a:spcAft>
                <a:spcPts val="420"/>
              </a:spcAft>
            </a:pPr>
            <a:r>
              <a:rPr lang="ru" sz="1600" dirty="0">
                <a:solidFill>
                  <a:srgbClr val="1A3A84"/>
                </a:solidFill>
                <a:latin typeface="Montserrat" panose="00000500000000000000" pitchFamily="2" charset="-52"/>
              </a:rPr>
              <a:t>2023-2025 гг. - подготовка государственных </a:t>
            </a:r>
            <a:endParaRPr lang="ru" sz="1600" dirty="0" smtClean="0">
              <a:solidFill>
                <a:srgbClr val="1A3A84"/>
              </a:solidFill>
              <a:latin typeface="Montserrat" panose="00000500000000000000" pitchFamily="2" charset="-52"/>
            </a:endParaRPr>
          </a:p>
          <a:p>
            <a:pPr lvl="0" indent="-444500">
              <a:lnSpc>
                <a:spcPts val="1944"/>
              </a:lnSpc>
              <a:spcAft>
                <a:spcPts val="420"/>
              </a:spcAft>
            </a:pPr>
            <a:r>
              <a:rPr lang="ru" sz="1600" dirty="0" smtClean="0">
                <a:solidFill>
                  <a:srgbClr val="1A3A84"/>
                </a:solidFill>
                <a:latin typeface="Montserrat" panose="00000500000000000000" pitchFamily="2" charset="-52"/>
              </a:rPr>
              <a:t>учебников по </a:t>
            </a:r>
            <a:r>
              <a:rPr lang="ru" sz="1600" dirty="0">
                <a:solidFill>
                  <a:srgbClr val="1A3A84"/>
                </a:solidFill>
                <a:latin typeface="Montserrat" panose="00000500000000000000" pitchFamily="2" charset="-52"/>
              </a:rPr>
              <a:t>всем обязательным предметам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804510" y="2343633"/>
            <a:ext cx="4766946" cy="463296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>
              <a:lnSpc>
                <a:spcPts val="1944"/>
              </a:lnSpc>
              <a:spcAft>
                <a:spcPts val="420"/>
              </a:spcAft>
            </a:pPr>
            <a:r>
              <a:rPr lang="ru" sz="1600" dirty="0" smtClean="0">
                <a:solidFill>
                  <a:srgbClr val="1A3A84"/>
                </a:solidFill>
                <a:latin typeface="Montserrat" panose="00000500000000000000" pitchFamily="2" charset="-52"/>
              </a:rPr>
              <a:t>Полный </a:t>
            </a:r>
            <a:r>
              <a:rPr lang="ru" sz="1600" dirty="0">
                <a:solidFill>
                  <a:srgbClr val="1A3A84"/>
                </a:solidFill>
                <a:latin typeface="Montserrat" panose="00000500000000000000" pitchFamily="2" charset="-52"/>
              </a:rPr>
              <a:t>переход на новые учебники планируется в ближайшие 5 лет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730945" y="3200384"/>
            <a:ext cx="5126736" cy="108508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-444500">
              <a:lnSpc>
                <a:spcPts val="1944"/>
              </a:lnSpc>
              <a:spcAft>
                <a:spcPts val="420"/>
              </a:spcAft>
            </a:pPr>
            <a:r>
              <a:rPr lang="ru" sz="1600" dirty="0">
                <a:solidFill>
                  <a:srgbClr val="1A3A84"/>
                </a:solidFill>
                <a:latin typeface="Montserrat" panose="00000500000000000000" pitchFamily="2" charset="-52"/>
              </a:rPr>
              <a:t>Единые государственные учебники истории для 10-11 классов успешно прошли апробацию и включены в федеральный перечень учебников. </a:t>
            </a:r>
            <a:r>
              <a:rPr lang="ru" sz="1600" dirty="0" smtClean="0">
                <a:solidFill>
                  <a:srgbClr val="1A3A84"/>
                </a:solidFill>
                <a:latin typeface="Montserrat" panose="00000500000000000000" pitchFamily="2" charset="-52"/>
              </a:rPr>
              <a:t>Использовать </a:t>
            </a:r>
            <a:r>
              <a:rPr lang="ru" sz="1600" dirty="0">
                <a:solidFill>
                  <a:srgbClr val="1A3A84"/>
                </a:solidFill>
                <a:latin typeface="Montserrat" panose="00000500000000000000" pitchFamily="2" charset="-52"/>
              </a:rPr>
              <a:t>с 1 сентября 2023 года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6375966" y="1485731"/>
            <a:ext cx="4684776" cy="435864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-279400">
              <a:lnSpc>
                <a:spcPts val="1728"/>
              </a:lnSpc>
            </a:pPr>
            <a:r>
              <a:rPr lang="ru" sz="1600" dirty="0" smtClean="0">
                <a:solidFill>
                  <a:srgbClr val="C00000"/>
                </a:solidFill>
                <a:latin typeface="Montserrat" panose="00000500000000000000" pitchFamily="2" charset="-52"/>
              </a:rPr>
              <a:t>Для </a:t>
            </a:r>
            <a:r>
              <a:rPr lang="ru" sz="1600" dirty="0">
                <a:solidFill>
                  <a:srgbClr val="C00000"/>
                </a:solidFill>
                <a:latin typeface="Montserrat" panose="00000500000000000000" pitchFamily="2" charset="-52"/>
              </a:rPr>
              <a:t>учебников, исключаемых из ФПУ, устанавливается предельный срок использования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6375966" y="2352207"/>
            <a:ext cx="5029200" cy="435864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-279400">
              <a:lnSpc>
                <a:spcPts val="1728"/>
              </a:lnSpc>
            </a:pPr>
            <a:r>
              <a:rPr lang="ru" sz="1600" dirty="0" smtClean="0">
                <a:solidFill>
                  <a:srgbClr val="C00000"/>
                </a:solidFill>
                <a:latin typeface="Montserrat" panose="00000500000000000000" pitchFamily="2" charset="-52"/>
              </a:rPr>
              <a:t>При </a:t>
            </a:r>
            <a:r>
              <a:rPr lang="ru" sz="1600" dirty="0">
                <a:solidFill>
                  <a:srgbClr val="C00000"/>
                </a:solidFill>
                <a:latin typeface="Montserrat" panose="00000500000000000000" pitchFamily="2" charset="-52"/>
              </a:rPr>
              <a:t>предельном сроке 31 августа 2023 года </a:t>
            </a:r>
            <a:r>
              <a:rPr lang="ru" sz="1600" dirty="0" smtClean="0">
                <a:solidFill>
                  <a:srgbClr val="C00000"/>
                </a:solidFill>
                <a:latin typeface="Montserrat" panose="00000500000000000000" pitchFamily="2" charset="-52"/>
              </a:rPr>
              <a:t>-  использование </a:t>
            </a:r>
            <a:r>
              <a:rPr lang="ru" sz="1600" dirty="0">
                <a:solidFill>
                  <a:srgbClr val="C00000"/>
                </a:solidFill>
                <a:latin typeface="Montserrat" panose="00000500000000000000" pitchFamily="2" charset="-52"/>
              </a:rPr>
              <a:t>в новом учебном году не допускается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6375966" y="3232845"/>
            <a:ext cx="4498848" cy="435864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-279400">
              <a:lnSpc>
                <a:spcPts val="1728"/>
              </a:lnSpc>
            </a:pPr>
            <a:r>
              <a:rPr lang="ru" sz="1600" dirty="0" smtClean="0">
                <a:solidFill>
                  <a:srgbClr val="C00000"/>
                </a:solidFill>
                <a:latin typeface="Montserrat" panose="00000500000000000000" pitchFamily="2" charset="-52"/>
              </a:rPr>
              <a:t>Возможно </a:t>
            </a:r>
            <a:r>
              <a:rPr lang="ru" sz="1600" dirty="0">
                <a:solidFill>
                  <a:srgbClr val="C00000"/>
                </a:solidFill>
                <a:latin typeface="Montserrat" panose="00000500000000000000" pitchFamily="2" charset="-52"/>
              </a:rPr>
              <a:t>использование учебных пособий, выпущенных издательствами из перечня № </a:t>
            </a:r>
            <a:r>
              <a:rPr lang="ru" sz="1600" dirty="0" smtClean="0">
                <a:solidFill>
                  <a:srgbClr val="C00000"/>
                </a:solidFill>
                <a:latin typeface="Montserrat" panose="00000500000000000000" pitchFamily="2" charset="-52"/>
              </a:rPr>
              <a:t>699      </a:t>
            </a:r>
            <a:endParaRPr lang="ru" sz="1600" dirty="0">
              <a:solidFill>
                <a:srgbClr val="C00000"/>
              </a:solidFill>
              <a:latin typeface="Montserrat" panose="00000500000000000000" pitchFamily="2" charset="-52"/>
            </a:endParaRPr>
          </a:p>
        </p:txBody>
      </p:sp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7426" y="4306982"/>
            <a:ext cx="1338957" cy="17399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0471" y="4928246"/>
            <a:ext cx="1338957" cy="17218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5234" y="4237697"/>
            <a:ext cx="1321756" cy="1753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542" y="4854987"/>
            <a:ext cx="1386479" cy="179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89522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16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243254" y="405433"/>
            <a:ext cx="414889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rgbClr val="1A3A84"/>
                </a:solidFill>
                <a:latin typeface="Montserrat" panose="00000500000000000000" pitchFamily="2" charset="-52"/>
              </a:rPr>
              <a:t>ПРОФОРИЕНТАЦИЯ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9028522" y="2144265"/>
            <a:ext cx="2861594" cy="195072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marR="25400" algn="ctr">
              <a:lnSpc>
                <a:spcPts val="2160"/>
              </a:lnSpc>
              <a:spcAft>
                <a:spcPts val="210"/>
              </a:spcAft>
            </a:pPr>
            <a:r>
              <a:rPr lang="ru" sz="1600" dirty="0">
                <a:solidFill>
                  <a:srgbClr val="1A3A84"/>
                </a:solidFill>
                <a:latin typeface="Montserrat" panose="00000500000000000000" pitchFamily="2" charset="-52"/>
              </a:rPr>
              <a:t>В 6 -11 классах еженедельно в рамках внеурочной деятельности по четвергам будут проходить занятия по </a:t>
            </a:r>
            <a:r>
              <a:rPr lang="ru" sz="1600" dirty="0" smtClean="0">
                <a:solidFill>
                  <a:srgbClr val="1A3A84"/>
                </a:solidFill>
                <a:latin typeface="Montserrat" panose="00000500000000000000" pitchFamily="2" charset="-52"/>
              </a:rPr>
              <a:t>профориентации «</a:t>
            </a:r>
            <a:r>
              <a:rPr lang="ru-RU" sz="1600" dirty="0" smtClean="0">
                <a:solidFill>
                  <a:srgbClr val="1A3A84"/>
                </a:solidFill>
                <a:latin typeface="Montserrat" panose="00000500000000000000" pitchFamily="2" charset="-52"/>
              </a:rPr>
              <a:t>Россия</a:t>
            </a:r>
            <a:r>
              <a:rPr lang="ru" sz="1600" dirty="0" smtClean="0">
                <a:solidFill>
                  <a:srgbClr val="1A3A84"/>
                </a:solidFill>
                <a:latin typeface="Montserrat" panose="00000500000000000000" pitchFamily="2" charset="-52"/>
              </a:rPr>
              <a:t> – мои горизонты»</a:t>
            </a:r>
            <a:endParaRPr lang="ru" sz="1600" dirty="0">
              <a:solidFill>
                <a:srgbClr val="1A3A84"/>
              </a:solidFill>
              <a:latin typeface="Montserrat" panose="00000500000000000000" pitchFamily="2" charset="-52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/>
          <a:srcRect t="5403" r="65241" b="57431"/>
          <a:stretch/>
        </p:blipFill>
        <p:spPr>
          <a:xfrm>
            <a:off x="9516140" y="192437"/>
            <a:ext cx="1886358" cy="1860698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276447" y="1122786"/>
            <a:ext cx="9239693" cy="1018032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marR="63500">
              <a:lnSpc>
                <a:spcPts val="2592"/>
              </a:lnSpc>
            </a:pPr>
            <a:r>
              <a:rPr lang="ru" b="1" dirty="0">
                <a:solidFill>
                  <a:srgbClr val="1A3B87"/>
                </a:solidFill>
                <a:latin typeface="Montserrat" panose="00000500000000000000" pitchFamily="2" charset="-52"/>
              </a:rPr>
              <a:t>Единая модель профориентации </a:t>
            </a:r>
            <a:r>
              <a:rPr lang="ru" b="1" dirty="0" smtClean="0">
                <a:solidFill>
                  <a:srgbClr val="1A3B87"/>
                </a:solidFill>
                <a:latin typeface="Montserrat" panose="00000500000000000000" pitchFamily="2" charset="-52"/>
              </a:rPr>
              <a:t>- </a:t>
            </a:r>
            <a:r>
              <a:rPr lang="ru" b="1" dirty="0" smtClean="0">
                <a:solidFill>
                  <a:srgbClr val="C00000"/>
                </a:solidFill>
                <a:latin typeface="Montserrat" panose="00000500000000000000" pitchFamily="2" charset="-52"/>
              </a:rPr>
              <a:t>профориентационный минимум</a:t>
            </a:r>
            <a:endParaRPr lang="ru" b="1" dirty="0">
              <a:solidFill>
                <a:srgbClr val="C00000"/>
              </a:solidFill>
              <a:latin typeface="Montserrat" panose="00000500000000000000" pitchFamily="2" charset="-52"/>
            </a:endParaRPr>
          </a:p>
          <a:p>
            <a:pPr>
              <a:lnSpc>
                <a:spcPts val="2592"/>
              </a:lnSpc>
            </a:pPr>
            <a:r>
              <a:rPr lang="ru" b="1" dirty="0">
                <a:solidFill>
                  <a:srgbClr val="1A3B87"/>
                </a:solidFill>
                <a:latin typeface="Montserrat" panose="00000500000000000000" pitchFamily="2" charset="-52"/>
              </a:rPr>
              <a:t>С 1 сентября 2023 года во всех школах РФ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405097" y="2171697"/>
            <a:ext cx="2831592" cy="1895856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>
              <a:spcAft>
                <a:spcPts val="1890"/>
              </a:spcAft>
            </a:pPr>
            <a:r>
              <a:rPr lang="ru" sz="2000" b="1" dirty="0">
                <a:solidFill>
                  <a:srgbClr val="244487"/>
                </a:solidFill>
                <a:latin typeface="Montserrat" panose="00000500000000000000" pitchFamily="2" charset="-52"/>
              </a:rPr>
              <a:t>Уровни реализации:</a:t>
            </a:r>
          </a:p>
          <a:p>
            <a:pPr marR="1219200">
              <a:lnSpc>
                <a:spcPts val="2400"/>
              </a:lnSpc>
            </a:pPr>
            <a:r>
              <a:rPr lang="ru" sz="1600" dirty="0" smtClean="0">
                <a:solidFill>
                  <a:srgbClr val="4472C4"/>
                </a:solidFill>
                <a:latin typeface="Montserrat" panose="00000500000000000000" pitchFamily="2" charset="-52"/>
              </a:rPr>
              <a:t>•</a:t>
            </a:r>
            <a:r>
              <a:rPr lang="ru" sz="1600" dirty="0" smtClean="0">
                <a:solidFill>
                  <a:srgbClr val="1A3A84"/>
                </a:solidFill>
                <a:latin typeface="Montserrat" panose="00000500000000000000" pitchFamily="2" charset="-52"/>
              </a:rPr>
              <a:t>Базовый </a:t>
            </a:r>
            <a:r>
              <a:rPr lang="ru" sz="1600" dirty="0" smtClean="0">
                <a:solidFill>
                  <a:srgbClr val="4472C4"/>
                </a:solidFill>
                <a:latin typeface="Montserrat" panose="00000500000000000000" pitchFamily="2" charset="-52"/>
              </a:rPr>
              <a:t>•</a:t>
            </a:r>
            <a:r>
              <a:rPr lang="ru" sz="1600" dirty="0" smtClean="0">
                <a:solidFill>
                  <a:srgbClr val="1A3A84"/>
                </a:solidFill>
                <a:latin typeface="Montserrat" panose="00000500000000000000" pitchFamily="2" charset="-52"/>
              </a:rPr>
              <a:t>Основной </a:t>
            </a:r>
            <a:r>
              <a:rPr lang="ru" sz="1600" dirty="0" smtClean="0">
                <a:solidFill>
                  <a:srgbClr val="4472C4"/>
                </a:solidFill>
                <a:latin typeface="Montserrat" panose="00000500000000000000" pitchFamily="2" charset="-52"/>
              </a:rPr>
              <a:t>•</a:t>
            </a:r>
            <a:r>
              <a:rPr lang="ru" sz="1600" dirty="0" smtClean="0">
                <a:solidFill>
                  <a:srgbClr val="1A3A84"/>
                </a:solidFill>
                <a:latin typeface="Montserrat" panose="00000500000000000000" pitchFamily="2" charset="-52"/>
              </a:rPr>
              <a:t>Продвинутый</a:t>
            </a:r>
            <a:endParaRPr lang="ru" sz="1600" dirty="0">
              <a:solidFill>
                <a:srgbClr val="1A3A84"/>
              </a:solidFill>
              <a:latin typeface="Montserrat" panose="00000500000000000000" pitchFamily="2" charset="-52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317700" y="2164080"/>
            <a:ext cx="4501842" cy="25298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marL="76200" algn="just">
              <a:spcAft>
                <a:spcPts val="1050"/>
              </a:spcAft>
            </a:pPr>
            <a:r>
              <a:rPr lang="ru" sz="2000" b="1" dirty="0">
                <a:solidFill>
                  <a:srgbClr val="244487"/>
                </a:solidFill>
                <a:latin typeface="Montserrat" panose="00000500000000000000" pitchFamily="2" charset="-52"/>
              </a:rPr>
              <a:t>Семь </a:t>
            </a:r>
            <a:r>
              <a:rPr lang="ru" sz="2000" b="1" dirty="0" smtClean="0">
                <a:solidFill>
                  <a:srgbClr val="244487"/>
                </a:solidFill>
                <a:latin typeface="Montserrat" panose="00000500000000000000" pitchFamily="2" charset="-52"/>
              </a:rPr>
              <a:t>направлений:</a:t>
            </a:r>
            <a:endParaRPr lang="ru" sz="2000" b="1" dirty="0">
              <a:solidFill>
                <a:srgbClr val="244487"/>
              </a:solidFill>
              <a:latin typeface="Montserrat" panose="00000500000000000000" pitchFamily="2" charset="-52"/>
            </a:endParaRPr>
          </a:p>
          <a:p>
            <a:pPr marL="76200" algn="just">
              <a:lnSpc>
                <a:spcPts val="2400"/>
              </a:lnSpc>
            </a:pPr>
            <a:r>
              <a:rPr lang="ru" sz="1600" dirty="0">
                <a:solidFill>
                  <a:prstClr val="black"/>
                </a:solidFill>
                <a:latin typeface="Montserrat" panose="00000500000000000000" pitchFamily="2" charset="-52"/>
              </a:rPr>
              <a:t>•  </a:t>
            </a:r>
            <a:r>
              <a:rPr lang="ru" sz="1600" dirty="0">
                <a:solidFill>
                  <a:srgbClr val="1A3B87"/>
                </a:solidFill>
                <a:latin typeface="Montserrat" panose="00000500000000000000" pitchFamily="2" charset="-52"/>
              </a:rPr>
              <a:t>Урочная и внеурочная деятельность</a:t>
            </a:r>
          </a:p>
          <a:p>
            <a:pPr marL="76200" algn="just">
              <a:lnSpc>
                <a:spcPts val="2400"/>
              </a:lnSpc>
            </a:pPr>
            <a:r>
              <a:rPr lang="ru" sz="1600" dirty="0">
                <a:solidFill>
                  <a:srgbClr val="1A3B87"/>
                </a:solidFill>
                <a:latin typeface="Montserrat" panose="00000500000000000000" pitchFamily="2" charset="-52"/>
              </a:rPr>
              <a:t>•    Воспитательная работа</a:t>
            </a:r>
          </a:p>
          <a:p>
            <a:pPr marL="76200" algn="just">
              <a:lnSpc>
                <a:spcPts val="2400"/>
              </a:lnSpc>
            </a:pPr>
            <a:r>
              <a:rPr lang="ru" sz="1600" dirty="0">
                <a:solidFill>
                  <a:srgbClr val="1A3B87"/>
                </a:solidFill>
                <a:latin typeface="Montserrat" panose="00000500000000000000" pitchFamily="2" charset="-52"/>
              </a:rPr>
              <a:t>•    Взаимодействие с родителями</a:t>
            </a:r>
          </a:p>
          <a:p>
            <a:pPr marL="76200" algn="just">
              <a:lnSpc>
                <a:spcPts val="2352"/>
              </a:lnSpc>
            </a:pPr>
            <a:r>
              <a:rPr lang="ru" sz="1600" dirty="0">
                <a:solidFill>
                  <a:srgbClr val="1A3B87"/>
                </a:solidFill>
                <a:latin typeface="Montserrat" panose="00000500000000000000" pitchFamily="2" charset="-52"/>
              </a:rPr>
              <a:t>•    Дополнительное образование</a:t>
            </a:r>
          </a:p>
          <a:p>
            <a:pPr marL="76200" algn="just">
              <a:lnSpc>
                <a:spcPts val="2352"/>
              </a:lnSpc>
            </a:pPr>
            <a:r>
              <a:rPr lang="ru" sz="1600" dirty="0">
                <a:solidFill>
                  <a:srgbClr val="1A3B87"/>
                </a:solidFill>
                <a:latin typeface="Montserrat" panose="00000500000000000000" pitchFamily="2" charset="-52"/>
              </a:rPr>
              <a:t>•    Профессиональное обучение</a:t>
            </a:r>
          </a:p>
          <a:p>
            <a:pPr marL="342900" marR="431800" indent="-279400">
              <a:lnSpc>
                <a:spcPts val="2352"/>
              </a:lnSpc>
            </a:pPr>
            <a:r>
              <a:rPr lang="ru" sz="1600" dirty="0">
                <a:solidFill>
                  <a:srgbClr val="1A3B87"/>
                </a:solidFill>
                <a:latin typeface="Montserrat" panose="00000500000000000000" pitchFamily="2" charset="-52"/>
              </a:rPr>
              <a:t>•    Создание профильных предпрофессиональных классов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0" y="6273208"/>
            <a:ext cx="12190160" cy="584791"/>
          </a:xfrm>
          <a:prstGeom prst="rect">
            <a:avLst/>
          </a:prstGeom>
          <a:solidFill>
            <a:srgbClr val="BD4336"/>
          </a:solidFill>
        </p:spPr>
        <p:txBody>
          <a:bodyPr lIns="0" tIns="0" rIns="0" bIns="0">
            <a:noAutofit/>
          </a:bodyPr>
          <a:lstStyle/>
          <a:p>
            <a:pPr marL="76200" marR="63500" algn="ctr">
              <a:lnSpc>
                <a:spcPts val="2136"/>
              </a:lnSpc>
            </a:pPr>
            <a:r>
              <a:rPr lang="ru" b="1" dirty="0">
                <a:solidFill>
                  <a:srgbClr val="FFFFFF"/>
                </a:solidFill>
                <a:latin typeface="Arial Unicode MS"/>
              </a:rPr>
              <a:t>Задача: </a:t>
            </a:r>
            <a:r>
              <a:rPr lang="ru" sz="1750" dirty="0">
                <a:solidFill>
                  <a:srgbClr val="FFFFFF"/>
                </a:solidFill>
              </a:rPr>
              <a:t>организовать профориентационную работу в общеобразовательных организациях в соответствии с единой моделью профориентации</a:t>
            </a:r>
          </a:p>
        </p:txBody>
      </p:sp>
    </p:spTree>
    <p:extLst>
      <p:ext uri="{BB962C8B-B14F-4D97-AF65-F5344CB8AC3E}">
        <p14:creationId xmlns:p14="http://schemas.microsoft.com/office/powerpoint/2010/main" val="1489522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16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760408" y="576051"/>
            <a:ext cx="7656263" cy="5527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800" b="1" dirty="0">
                <a:solidFill>
                  <a:srgbClr val="1A3A84"/>
                </a:solidFill>
                <a:latin typeface="Montserrat" panose="00000500000000000000" pitchFamily="2" charset="-52"/>
              </a:rPr>
              <a:t>ШКОЛА МИНПРОСВЕЩЕНИЯ РОССИИ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47330" y="1240368"/>
            <a:ext cx="9935700" cy="69926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algn="just">
              <a:lnSpc>
                <a:spcPts val="2616"/>
              </a:lnSpc>
              <a:spcAft>
                <a:spcPts val="5460"/>
              </a:spcAft>
            </a:pPr>
            <a:r>
              <a:rPr lang="ru" sz="1600" b="1" dirty="0">
                <a:solidFill>
                  <a:srgbClr val="1A3A84"/>
                </a:solidFill>
                <a:latin typeface="Montserrat" panose="00000500000000000000" pitchFamily="2" charset="-52"/>
              </a:rPr>
              <a:t>Единая логика выстраивания образовательного управления качеством образования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6960" y="502913"/>
            <a:ext cx="1557079" cy="1551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3872" y="1704817"/>
            <a:ext cx="4172799" cy="27796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9583972" y="2557696"/>
            <a:ext cx="238175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1A3A84"/>
                </a:solidFill>
                <a:latin typeface="Montserrat" panose="00000500000000000000" pitchFamily="2" charset="-52"/>
              </a:rPr>
              <a:t>СКОРО   </a:t>
            </a:r>
          </a:p>
          <a:p>
            <a:r>
              <a:rPr lang="ru-RU" dirty="0" smtClean="0">
                <a:solidFill>
                  <a:srgbClr val="1A3A84"/>
                </a:solidFill>
                <a:latin typeface="Montserrat" panose="00000500000000000000" pitchFamily="2" charset="-52"/>
              </a:rPr>
              <a:t>Проект </a:t>
            </a:r>
          </a:p>
          <a:p>
            <a:r>
              <a:rPr lang="ru-RU" b="1" dirty="0" smtClean="0">
                <a:solidFill>
                  <a:srgbClr val="1A3A84"/>
                </a:solidFill>
                <a:latin typeface="Montserrat" panose="00000500000000000000" pitchFamily="2" charset="-52"/>
              </a:rPr>
              <a:t>«</a:t>
            </a:r>
            <a:r>
              <a:rPr lang="ru-RU" b="1" dirty="0">
                <a:solidFill>
                  <a:srgbClr val="1A3A84"/>
                </a:solidFill>
                <a:latin typeface="Montserrat" panose="00000500000000000000" pitchFamily="2" charset="-52"/>
              </a:rPr>
              <a:t>Детский сад –маршруты развития»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81730" y="1903192"/>
            <a:ext cx="512098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dirty="0">
                <a:solidFill>
                  <a:srgbClr val="1A3A84"/>
                </a:solidFill>
                <a:latin typeface="Montserrat" panose="00000500000000000000" pitchFamily="2" charset="-52"/>
              </a:rPr>
              <a:t>В</a:t>
            </a:r>
            <a:r>
              <a:rPr lang="ru-RU" b="1" dirty="0">
                <a:solidFill>
                  <a:srgbClr val="1A3A84"/>
                </a:solidFill>
                <a:latin typeface="Montserrat" panose="00000500000000000000" pitchFamily="2" charset="-52"/>
              </a:rPr>
              <a:t> 2023-2024 учебном году </a:t>
            </a:r>
            <a:r>
              <a:rPr lang="ru-RU" dirty="0">
                <a:solidFill>
                  <a:srgbClr val="1A3A84"/>
                </a:solidFill>
                <a:latin typeface="Montserrat" panose="00000500000000000000" pitchFamily="2" charset="-52"/>
              </a:rPr>
              <a:t>в Республике Карелия продолжится реализация проекта </a:t>
            </a:r>
            <a:r>
              <a:rPr lang="ru-RU" b="1" dirty="0" smtClean="0">
                <a:solidFill>
                  <a:srgbClr val="1A3A84"/>
                </a:solidFill>
                <a:latin typeface="Montserrat" panose="00000500000000000000" pitchFamily="2" charset="-52"/>
              </a:rPr>
              <a:t>«</a:t>
            </a:r>
            <a:r>
              <a:rPr lang="ru-RU" b="1" dirty="0">
                <a:solidFill>
                  <a:srgbClr val="1A3A84"/>
                </a:solidFill>
                <a:latin typeface="Montserrat" panose="00000500000000000000" pitchFamily="2" charset="-52"/>
              </a:rPr>
              <a:t>Школа Минпросвещения России». </a:t>
            </a:r>
            <a:endParaRPr lang="ru-RU" b="1" dirty="0" smtClean="0">
              <a:solidFill>
                <a:srgbClr val="1A3A84"/>
              </a:solidFill>
              <a:latin typeface="Montserrat" panose="00000500000000000000" pitchFamily="2" charset="-52"/>
            </a:endParaRPr>
          </a:p>
          <a:p>
            <a:pPr>
              <a:lnSpc>
                <a:spcPct val="150000"/>
              </a:lnSpc>
            </a:pPr>
            <a:endParaRPr lang="ru-RU" b="1" dirty="0" smtClean="0">
              <a:solidFill>
                <a:srgbClr val="1A3A84"/>
              </a:solidFill>
              <a:latin typeface="Montserrat" panose="00000500000000000000" pitchFamily="2" charset="-52"/>
            </a:endParaRPr>
          </a:p>
          <a:p>
            <a:pPr>
              <a:lnSpc>
                <a:spcPct val="150000"/>
              </a:lnSpc>
            </a:pPr>
            <a:r>
              <a:rPr lang="ru-RU" dirty="0" smtClean="0">
                <a:solidFill>
                  <a:srgbClr val="1A3A84"/>
                </a:solidFill>
                <a:latin typeface="Montserrat" panose="00000500000000000000" pitchFamily="2" charset="-52"/>
              </a:rPr>
              <a:t>В </a:t>
            </a:r>
            <a:r>
              <a:rPr lang="ru-RU" dirty="0">
                <a:solidFill>
                  <a:srgbClr val="1A3A84"/>
                </a:solidFill>
                <a:latin typeface="Montserrat" panose="00000500000000000000" pitchFamily="2" charset="-52"/>
              </a:rPr>
              <a:t>прошлом учебном году </a:t>
            </a:r>
            <a:r>
              <a:rPr lang="ru-RU" b="1" dirty="0">
                <a:solidFill>
                  <a:srgbClr val="1A3A84"/>
                </a:solidFill>
                <a:latin typeface="Montserrat" panose="00000500000000000000" pitchFamily="2" charset="-52"/>
              </a:rPr>
              <a:t>20 школ </a:t>
            </a:r>
            <a:r>
              <a:rPr lang="ru-RU" dirty="0">
                <a:solidFill>
                  <a:srgbClr val="1A3A84"/>
                </a:solidFill>
                <a:latin typeface="Montserrat" panose="00000500000000000000" pitchFamily="2" charset="-52"/>
              </a:rPr>
              <a:t>Республики Карелия приняли участие в апробации проекта.</a:t>
            </a:r>
          </a:p>
        </p:txBody>
      </p:sp>
    </p:spTree>
    <p:extLst>
      <p:ext uri="{BB962C8B-B14F-4D97-AF65-F5344CB8AC3E}">
        <p14:creationId xmlns:p14="http://schemas.microsoft.com/office/powerpoint/2010/main" val="938935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16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016388" y="171993"/>
            <a:ext cx="8605241" cy="5527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800" b="1" dirty="0">
                <a:solidFill>
                  <a:srgbClr val="1A3A84"/>
                </a:solidFill>
                <a:latin typeface="Montserrat" panose="00000500000000000000" pitchFamily="2" charset="-52"/>
              </a:rPr>
              <a:t>ЦИФРОВИЗАЦИЯ В СФЕРЕ ОБРАЗОВАНИЯ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083221" y="1161334"/>
            <a:ext cx="3324564" cy="3352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marL="63500"/>
            <a:r>
              <a:rPr lang="ru" sz="2400" b="1" dirty="0">
                <a:solidFill>
                  <a:srgbClr val="BD4336"/>
                </a:solidFill>
                <a:latin typeface="Montserrat" panose="00000500000000000000" pitchFamily="2" charset="-52"/>
              </a:rPr>
              <a:t>ФГИС «Моя школа»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69716" y="2056205"/>
            <a:ext cx="3816534" cy="515112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>
              <a:lnSpc>
                <a:spcPts val="2160"/>
              </a:lnSpc>
            </a:pPr>
            <a:r>
              <a:rPr lang="ru" b="1" dirty="0">
                <a:solidFill>
                  <a:srgbClr val="1A3A84"/>
                </a:solidFill>
                <a:latin typeface="Montserrat" panose="00000500000000000000" pitchFamily="2" charset="-52"/>
              </a:rPr>
              <a:t>Библиотека образовательных </a:t>
            </a:r>
            <a:r>
              <a:rPr lang="ru" b="1" dirty="0" smtClean="0">
                <a:solidFill>
                  <a:srgbClr val="1A3A84"/>
                </a:solidFill>
                <a:latin typeface="Montserrat" panose="00000500000000000000" pitchFamily="2" charset="-52"/>
              </a:rPr>
              <a:t>материалов:</a:t>
            </a:r>
            <a:endParaRPr lang="ru" b="1" dirty="0">
              <a:solidFill>
                <a:srgbClr val="1A3A84"/>
              </a:solidFill>
              <a:latin typeface="Montserrat" panose="00000500000000000000" pitchFamily="2" charset="-52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69716" y="2890450"/>
            <a:ext cx="3816534" cy="760086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>
              <a:lnSpc>
                <a:spcPts val="1944"/>
              </a:lnSpc>
              <a:spcAft>
                <a:spcPts val="1260"/>
              </a:spcAft>
            </a:pPr>
            <a:r>
              <a:rPr lang="ru" sz="1600" dirty="0">
                <a:solidFill>
                  <a:srgbClr val="1A3A84"/>
                </a:solidFill>
                <a:latin typeface="Montserrat" panose="00000500000000000000" pitchFamily="2" charset="-52"/>
              </a:rPr>
              <a:t>содержательная и техническая экспертиза материалов по более чем 30 критериям</a:t>
            </a:r>
          </a:p>
          <a:p>
            <a:pPr>
              <a:lnSpc>
                <a:spcPts val="1944"/>
              </a:lnSpc>
              <a:spcAft>
                <a:spcPts val="1260"/>
              </a:spcAft>
            </a:pPr>
            <a:endParaRPr lang="ru" sz="1600" dirty="0">
              <a:solidFill>
                <a:srgbClr val="1A3A84"/>
              </a:solidFill>
              <a:latin typeface="Montserrat" panose="00000500000000000000" pitchFamily="2" charset="-52"/>
            </a:endParaRPr>
          </a:p>
          <a:p>
            <a:pPr>
              <a:lnSpc>
                <a:spcPts val="1944"/>
              </a:lnSpc>
              <a:spcAft>
                <a:spcPts val="1260"/>
              </a:spcAft>
            </a:pPr>
            <a:endParaRPr lang="ru" sz="1600" dirty="0">
              <a:solidFill>
                <a:srgbClr val="1A3A84"/>
              </a:solidFill>
              <a:latin typeface="Montserrat" panose="00000500000000000000" pitchFamily="2" charset="-52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63673" y="4079676"/>
            <a:ext cx="3944112" cy="240792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algn="just">
              <a:spcAft>
                <a:spcPts val="630"/>
              </a:spcAft>
            </a:pPr>
            <a:r>
              <a:rPr lang="ru" b="1" dirty="0">
                <a:solidFill>
                  <a:srgbClr val="1A3A84"/>
                </a:solidFill>
                <a:latin typeface="Montserrat" panose="00000500000000000000" pitchFamily="2" charset="-52"/>
              </a:rPr>
              <a:t>Цифровой образовательный контент: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63672" y="4759824"/>
            <a:ext cx="4385913" cy="98426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-279400">
              <a:lnSpc>
                <a:spcPts val="1944"/>
              </a:lnSpc>
            </a:pPr>
            <a:r>
              <a:rPr lang="ru" sz="1600" dirty="0">
                <a:solidFill>
                  <a:srgbClr val="1A3A84"/>
                </a:solidFill>
                <a:latin typeface="Montserrat" panose="00000500000000000000" pitchFamily="2" charset="-52"/>
              </a:rPr>
              <a:t>размещено 29 комплектов, содержащих более 6 </a:t>
            </a:r>
            <a:r>
              <a:rPr lang="ru" sz="1600" dirty="0" smtClean="0">
                <a:solidFill>
                  <a:srgbClr val="1A3A84"/>
                </a:solidFill>
                <a:latin typeface="Montserrat" panose="00000500000000000000" pitchFamily="2" charset="-52"/>
              </a:rPr>
              <a:t>тыс. цифровых </a:t>
            </a:r>
            <a:r>
              <a:rPr lang="ru" sz="1600" dirty="0">
                <a:solidFill>
                  <a:srgbClr val="1A3A84"/>
                </a:solidFill>
                <a:latin typeface="Montserrat" panose="00000500000000000000" pitchFamily="2" charset="-52"/>
              </a:rPr>
              <a:t>уроков (охват - более 60 % содержания общего образования)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563" y="1051006"/>
            <a:ext cx="685825" cy="68582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/>
          <a:srcRect l="15240" r="52594" b="14972"/>
          <a:stretch/>
        </p:blipFill>
        <p:spPr>
          <a:xfrm>
            <a:off x="4399280" y="2030901"/>
            <a:ext cx="651546" cy="637991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6959333" y="1184752"/>
            <a:ext cx="2854137" cy="420624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marL="63500"/>
            <a:r>
              <a:rPr lang="ru" sz="2400" b="1" dirty="0">
                <a:solidFill>
                  <a:srgbClr val="BD4336"/>
                </a:solidFill>
                <a:latin typeface="Montserrat" panose="00000500000000000000" pitchFamily="2" charset="-52"/>
              </a:rPr>
              <a:t>ИКОП «Сферум»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821136" y="1921329"/>
            <a:ext cx="6169626" cy="23544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" b="1" dirty="0">
                <a:solidFill>
                  <a:srgbClr val="244487"/>
                </a:solidFill>
                <a:latin typeface="Montserrat" panose="00000500000000000000" pitchFamily="2" charset="-52"/>
              </a:rPr>
              <a:t>В новом учебном году важно</a:t>
            </a:r>
            <a:r>
              <a:rPr lang="ru" b="1" dirty="0" smtClean="0">
                <a:solidFill>
                  <a:srgbClr val="244487"/>
                </a:solidFill>
                <a:latin typeface="Montserrat" panose="00000500000000000000" pitchFamily="2" charset="-52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ru" sz="1600" dirty="0" smtClean="0">
                <a:solidFill>
                  <a:srgbClr val="1A3A84"/>
                </a:solidFill>
                <a:latin typeface="Montserrat" panose="00000500000000000000" pitchFamily="2" charset="-52"/>
              </a:rPr>
              <a:t>- На </a:t>
            </a:r>
            <a:r>
              <a:rPr lang="ru" sz="1600" dirty="0">
                <a:solidFill>
                  <a:srgbClr val="1A3A84"/>
                </a:solidFill>
                <a:latin typeface="Montserrat" panose="00000500000000000000" pitchFamily="2" charset="-52"/>
              </a:rPr>
              <a:t>100% завершить переход в «Сферум»</a:t>
            </a:r>
          </a:p>
          <a:p>
            <a:r>
              <a:rPr lang="ru" sz="1600" dirty="0" smtClean="0">
                <a:solidFill>
                  <a:srgbClr val="1A3A84"/>
                </a:solidFill>
                <a:latin typeface="Montserrat" panose="00000500000000000000" pitchFamily="2" charset="-52"/>
              </a:rPr>
              <a:t>- С </a:t>
            </a:r>
            <a:r>
              <a:rPr lang="ru" sz="1600" dirty="0">
                <a:solidFill>
                  <a:srgbClr val="1A3A84"/>
                </a:solidFill>
                <a:latin typeface="Montserrat" panose="00000500000000000000" pitchFamily="2" charset="-52"/>
              </a:rPr>
              <a:t>1 сентября все чаты - только в «Сферуме»</a:t>
            </a:r>
          </a:p>
          <a:p>
            <a:r>
              <a:rPr lang="ru" sz="1600" dirty="0" smtClean="0">
                <a:solidFill>
                  <a:srgbClr val="1A3A84"/>
                </a:solidFill>
                <a:latin typeface="Montserrat" panose="00000500000000000000" pitchFamily="2" charset="-52"/>
              </a:rPr>
              <a:t>-Исключить </a:t>
            </a:r>
            <a:r>
              <a:rPr lang="ru" sz="1600" dirty="0">
                <a:solidFill>
                  <a:srgbClr val="1A3A84"/>
                </a:solidFill>
                <a:latin typeface="Montserrat" panose="00000500000000000000" pitchFamily="2" charset="-52"/>
              </a:rPr>
              <a:t>использование зарубежных </a:t>
            </a:r>
            <a:r>
              <a:rPr lang="ru" sz="1600" dirty="0" smtClean="0">
                <a:solidFill>
                  <a:srgbClr val="1A3A84"/>
                </a:solidFill>
                <a:latin typeface="Montserrat" panose="00000500000000000000" pitchFamily="2" charset="-52"/>
              </a:rPr>
              <a:t>мессенджеров</a:t>
            </a:r>
            <a:endParaRPr lang="ru" sz="1600" dirty="0">
              <a:solidFill>
                <a:srgbClr val="1A3A84"/>
              </a:solidFill>
              <a:latin typeface="Montserrat" panose="00000500000000000000" pitchFamily="2" charset="-52"/>
            </a:endParaRPr>
          </a:p>
          <a:p>
            <a:r>
              <a:rPr lang="ru" sz="1600" dirty="0" smtClean="0">
                <a:solidFill>
                  <a:srgbClr val="1A3A84"/>
                </a:solidFill>
                <a:latin typeface="Montserrat" panose="00000500000000000000" pitchFamily="2" charset="-52"/>
              </a:rPr>
              <a:t>- Интегрировать </a:t>
            </a:r>
            <a:r>
              <a:rPr lang="ru" sz="1600" dirty="0">
                <a:solidFill>
                  <a:srgbClr val="1A3A84"/>
                </a:solidFill>
                <a:latin typeface="Montserrat" panose="00000500000000000000" pitchFamily="2" charset="-52"/>
              </a:rPr>
              <a:t>все региональные дневники со «Сферумом»</a:t>
            </a:r>
          </a:p>
          <a:p>
            <a:r>
              <a:rPr lang="ru" sz="1600" dirty="0" smtClean="0">
                <a:solidFill>
                  <a:srgbClr val="1A3A84"/>
                </a:solidFill>
                <a:latin typeface="Montserrat" panose="00000500000000000000" pitchFamily="2" charset="-52"/>
              </a:rPr>
              <a:t>- Обеспечить </a:t>
            </a:r>
            <a:r>
              <a:rPr lang="ru" sz="1600" dirty="0">
                <a:solidFill>
                  <a:srgbClr val="1A3A84"/>
                </a:solidFill>
                <a:latin typeface="Montserrat" panose="00000500000000000000" pitchFamily="2" charset="-52"/>
              </a:rPr>
              <a:t>обучение всех педагогов на курсах </a:t>
            </a:r>
          </a:p>
          <a:p>
            <a:r>
              <a:rPr lang="ru" sz="1600" dirty="0">
                <a:solidFill>
                  <a:srgbClr val="1A3A84"/>
                </a:solidFill>
                <a:latin typeface="Montserrat" panose="00000500000000000000" pitchFamily="2" charset="-52"/>
              </a:rPr>
              <a:t>по работе в «Сферуме»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56020" y="994388"/>
            <a:ext cx="655900" cy="65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36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160" cy="6858000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199"/>
          <a:stretch/>
        </p:blipFill>
        <p:spPr bwMode="auto">
          <a:xfrm>
            <a:off x="313376" y="1731609"/>
            <a:ext cx="4323818" cy="32565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352140" y="444782"/>
            <a:ext cx="6920484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200" b="1" dirty="0">
                <a:solidFill>
                  <a:srgbClr val="1A3B87"/>
                </a:solidFill>
                <a:latin typeface="Montserrat" panose="00000500000000000000" pitchFamily="2" charset="-52"/>
              </a:rPr>
              <a:t>РЕАЛИЗАЦИЯ МЕРОПРИЯТИЙ С 2022 ГОДА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352140" y="783109"/>
            <a:ext cx="991837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000" b="1" dirty="0">
                <a:solidFill>
                  <a:srgbClr val="1A3B87"/>
                </a:solidFill>
                <a:latin typeface="Montserrat" panose="00000500000000000000" pitchFamily="2" charset="-52"/>
              </a:rPr>
              <a:t>ЗА СЧЕТ РЕГИОНАЛЬНОГО БЮДЖЕТА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812382" y="1578195"/>
            <a:ext cx="681235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1A3B87"/>
                </a:solidFill>
                <a:latin typeface="Montserrat" panose="00000500000000000000" pitchFamily="2" charset="-52"/>
              </a:rPr>
              <a:t>УЧЕБНЫЙ НАБОР ДЛЯ ПЕРВОКЛАССНИКА </a:t>
            </a:r>
          </a:p>
          <a:p>
            <a:r>
              <a:rPr lang="ru-RU" b="1" dirty="0">
                <a:solidFill>
                  <a:srgbClr val="1A3B87"/>
                </a:solidFill>
                <a:latin typeface="Montserrat" panose="00000500000000000000" pitchFamily="2" charset="-52"/>
              </a:rPr>
              <a:t>К 1 СЕНТЯБРЯ ПОЛУЧАТ  7 263 РЕБЕНКА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812382" y="2205699"/>
            <a:ext cx="6096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solidFill>
                  <a:srgbClr val="244487"/>
                </a:solidFill>
                <a:latin typeface="Montserrat" panose="00000500000000000000" pitchFamily="2" charset="-52"/>
                <a:ea typeface="Calibri"/>
              </a:rPr>
              <a:t>В набор входят:</a:t>
            </a:r>
          </a:p>
          <a:p>
            <a:r>
              <a:rPr lang="ru-RU" dirty="0">
                <a:solidFill>
                  <a:srgbClr val="244487"/>
                </a:solidFill>
                <a:latin typeface="Montserrat" panose="00000500000000000000" pitchFamily="2" charset="-52"/>
                <a:ea typeface="Calibri"/>
              </a:rPr>
              <a:t>альбом, цветная бумага, картон, цветные карандаши, краски, пластилин, доска для пластилина, набор ручек, простые карандаши, тетради, папка, расписание уроков, ластик, линейка, точилка, клей, ножницы, стакан-непроливайка, кисть, обложки для тетрадей, счетные палочки, касса букв, слогов и счета.</a:t>
            </a:r>
          </a:p>
        </p:txBody>
      </p:sp>
    </p:spTree>
    <p:extLst>
      <p:ext uri="{BB962C8B-B14F-4D97-AF65-F5344CB8AC3E}">
        <p14:creationId xmlns:p14="http://schemas.microsoft.com/office/powerpoint/2010/main" val="2098477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693" y="-54871"/>
            <a:ext cx="12287693" cy="6912871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733966" y="342136"/>
            <a:ext cx="10174580" cy="5878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800" b="1" dirty="0">
                <a:solidFill>
                  <a:srgbClr val="1A3A84"/>
                </a:solidFill>
                <a:latin typeface="Montserrat" panose="00000500000000000000" pitchFamily="2" charset="-52"/>
              </a:rPr>
              <a:t>ВОЗВРАЩЕНИЕ В ШКОЛУ </a:t>
            </a:r>
            <a:r>
              <a:rPr lang="ru-RU" sz="2800" b="1" dirty="0" smtClean="0">
                <a:solidFill>
                  <a:srgbClr val="1A3A84"/>
                </a:solidFill>
                <a:latin typeface="Montserrat" panose="00000500000000000000" pitchFamily="2" charset="-52"/>
              </a:rPr>
              <a:t>СЕРЕБРЯНЫХ </a:t>
            </a:r>
            <a:r>
              <a:rPr lang="ru-RU" sz="2800" b="1" dirty="0">
                <a:solidFill>
                  <a:srgbClr val="1A3A84"/>
                </a:solidFill>
                <a:latin typeface="Montserrat" panose="00000500000000000000" pitchFamily="2" charset="-52"/>
              </a:rPr>
              <a:t>МЕДАЛЕЙ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71564" y="1124292"/>
            <a:ext cx="7478232" cy="7591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63500" lvl="0">
              <a:lnSpc>
                <a:spcPts val="2568"/>
              </a:lnSpc>
            </a:pPr>
            <a:r>
              <a:rPr lang="ru" b="1" dirty="0">
                <a:solidFill>
                  <a:srgbClr val="1A3B87"/>
                </a:solidFill>
                <a:latin typeface="Montserrat" panose="00000500000000000000" pitchFamily="2" charset="-52"/>
              </a:rPr>
              <a:t>С 1 сентября 2023 года в школы вернутся серебряные медали «За особые успехи в учении» II степени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645043" y="2415485"/>
            <a:ext cx="5749520" cy="283464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>
              <a:spcAft>
                <a:spcPts val="1260"/>
              </a:spcAft>
            </a:pPr>
            <a:r>
              <a:rPr lang="ru" sz="2400" dirty="0">
                <a:solidFill>
                  <a:srgbClr val="1A3A84"/>
                </a:solidFill>
                <a:latin typeface="Montserrat" panose="00000500000000000000" pitchFamily="2" charset="-52"/>
              </a:rPr>
              <a:t>Медали смогут получить </a:t>
            </a:r>
            <a:r>
              <a:rPr lang="ru" sz="2400" dirty="0" smtClean="0">
                <a:solidFill>
                  <a:srgbClr val="1A3A84"/>
                </a:solidFill>
                <a:latin typeface="Montserrat" panose="00000500000000000000" pitchFamily="2" charset="-52"/>
              </a:rPr>
              <a:t>ученики:</a:t>
            </a:r>
            <a:endParaRPr lang="ru" sz="2400" dirty="0">
              <a:solidFill>
                <a:srgbClr val="1A3A84"/>
              </a:solidFill>
              <a:latin typeface="Montserrat" panose="00000500000000000000" pitchFamily="2" charset="-52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71564" y="2813160"/>
            <a:ext cx="701305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000"/>
              </a:lnSpc>
            </a:pPr>
            <a:r>
              <a:rPr lang="ru" sz="1600" dirty="0" smtClean="0">
                <a:solidFill>
                  <a:srgbClr val="244487"/>
                </a:solidFill>
                <a:latin typeface="Montserrat" panose="00000500000000000000" pitchFamily="2" charset="-52"/>
              </a:rPr>
              <a:t>- Успешно </a:t>
            </a:r>
            <a:r>
              <a:rPr lang="ru" sz="1600" dirty="0">
                <a:solidFill>
                  <a:srgbClr val="244487"/>
                </a:solidFill>
                <a:latin typeface="Montserrat" panose="00000500000000000000" pitchFamily="2" charset="-52"/>
              </a:rPr>
              <a:t>прошедшие государственную итоговую </a:t>
            </a:r>
            <a:r>
              <a:rPr lang="ru" sz="1600" dirty="0" smtClean="0">
                <a:solidFill>
                  <a:srgbClr val="244487"/>
                </a:solidFill>
                <a:latin typeface="Montserrat" panose="00000500000000000000" pitchFamily="2" charset="-52"/>
              </a:rPr>
              <a:t>аттестацию. </a:t>
            </a:r>
          </a:p>
          <a:p>
            <a:pPr>
              <a:lnSpc>
                <a:spcPts val="3000"/>
              </a:lnSpc>
            </a:pPr>
            <a:r>
              <a:rPr lang="ru" sz="1600" dirty="0" smtClean="0">
                <a:solidFill>
                  <a:srgbClr val="244487"/>
                </a:solidFill>
                <a:latin typeface="Montserrat" panose="00000500000000000000" pitchFamily="2" charset="-52"/>
              </a:rPr>
              <a:t>- В </a:t>
            </a:r>
            <a:r>
              <a:rPr lang="ru" sz="1600" dirty="0">
                <a:solidFill>
                  <a:srgbClr val="244487"/>
                </a:solidFill>
                <a:latin typeface="Montserrat" panose="00000500000000000000" pitchFamily="2" charset="-52"/>
              </a:rPr>
              <a:t>аттестатах которых не более двух оценок «хорошо</a:t>
            </a:r>
            <a:r>
              <a:rPr lang="ru" sz="1600" dirty="0" smtClean="0">
                <a:solidFill>
                  <a:srgbClr val="244487"/>
                </a:solidFill>
                <a:latin typeface="Montserrat" panose="00000500000000000000" pitchFamily="2" charset="-52"/>
              </a:rPr>
              <a:t>»</a:t>
            </a:r>
          </a:p>
          <a:p>
            <a:pPr>
              <a:lnSpc>
                <a:spcPts val="3000"/>
              </a:lnSpc>
            </a:pPr>
            <a:r>
              <a:rPr lang="ru" sz="1600" dirty="0" smtClean="0">
                <a:solidFill>
                  <a:srgbClr val="244487"/>
                </a:solidFill>
                <a:latin typeface="Montserrat" panose="00000500000000000000" pitchFamily="2" charset="-52"/>
              </a:rPr>
              <a:t>- Получившие </a:t>
            </a:r>
            <a:r>
              <a:rPr lang="ru" sz="1600" dirty="0">
                <a:solidFill>
                  <a:srgbClr val="244487"/>
                </a:solidFill>
                <a:latin typeface="Montserrat" panose="00000500000000000000" pitchFamily="2" charset="-52"/>
              </a:rPr>
              <a:t>все остальные оценки «отлично»</a:t>
            </a:r>
          </a:p>
          <a:p>
            <a:pPr>
              <a:lnSpc>
                <a:spcPts val="3000"/>
              </a:lnSpc>
            </a:pPr>
            <a:endParaRPr lang="ru" sz="1600" dirty="0">
              <a:solidFill>
                <a:srgbClr val="244487"/>
              </a:solidFill>
              <a:latin typeface="Montserrat" panose="00000500000000000000" pitchFamily="2" charset="-52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-95693" y="6049926"/>
            <a:ext cx="12287693" cy="808074"/>
          </a:xfrm>
          <a:prstGeom prst="rect">
            <a:avLst/>
          </a:prstGeom>
          <a:solidFill>
            <a:srgbClr val="BD4336"/>
          </a:solidFill>
        </p:spPr>
        <p:txBody>
          <a:bodyPr lIns="0" tIns="0" rIns="0" bIns="0">
            <a:noAutofit/>
          </a:bodyPr>
          <a:lstStyle/>
          <a:p>
            <a:pPr marL="50292" marR="45212" algn="ctr">
              <a:lnSpc>
                <a:spcPts val="2136"/>
              </a:lnSpc>
              <a:spcBef>
                <a:spcPts val="1680"/>
              </a:spcBef>
            </a:pPr>
            <a:r>
              <a:rPr lang="ru" sz="1750" b="1" dirty="0">
                <a:solidFill>
                  <a:srgbClr val="FFFFFF"/>
                </a:solidFill>
              </a:rPr>
              <a:t>Задача:</a:t>
            </a:r>
            <a:r>
              <a:rPr lang="ru" sz="1750" dirty="0">
                <a:solidFill>
                  <a:srgbClr val="FFFFFF"/>
                </a:solidFill>
              </a:rPr>
              <a:t> после издания соответствующих приказов необходимо обеспечить своевременную закупку общеобразовательными организациями соответствующих медалей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9574" y="430698"/>
            <a:ext cx="4261104" cy="4270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812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" y="0"/>
            <a:ext cx="1219016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999533" y="171994"/>
            <a:ext cx="6497291" cy="5527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800" b="1" dirty="0">
                <a:solidFill>
                  <a:srgbClr val="1A3A84"/>
                </a:solidFill>
                <a:latin typeface="Montserrat" panose="00000500000000000000" pitchFamily="2" charset="-52"/>
              </a:rPr>
              <a:t>ГОД ПЕДАГОГА И НАСТАВНИКА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149765" y="1003999"/>
            <a:ext cx="60369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>
                <a:solidFill>
                  <a:srgbClr val="1A3A84"/>
                </a:solidFill>
                <a:latin typeface="Montserrat" panose="00000500000000000000" pitchFamily="2" charset="-52"/>
              </a:rPr>
              <a:t>План основных мероприятий Года педагога и </a:t>
            </a:r>
          </a:p>
          <a:p>
            <a:pPr lvl="0"/>
            <a:r>
              <a:rPr lang="ru-RU" b="1" dirty="0">
                <a:solidFill>
                  <a:srgbClr val="1A3A84"/>
                </a:solidFill>
                <a:latin typeface="Montserrat" panose="00000500000000000000" pitchFamily="2" charset="-52"/>
              </a:rPr>
              <a:t>наставника в Республике Карелия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149765" y="1879864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dirty="0">
                <a:solidFill>
                  <a:srgbClr val="1A3A84"/>
                </a:solidFill>
                <a:latin typeface="Montserrat" panose="00000500000000000000" pitchFamily="2" charset="-52"/>
              </a:rPr>
              <a:t>Форумы, конференции, марафоны, арт-проекты, мастер-классы, выставочные и культурно-просветительские проекты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5149765" y="2675623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dirty="0">
                <a:solidFill>
                  <a:srgbClr val="1A3A84"/>
                </a:solidFill>
                <a:latin typeface="Montserrat" panose="00000500000000000000" pitchFamily="2" charset="-52"/>
              </a:rPr>
              <a:t>Конкурсы профессионального мастерства: «Учитель года Карелии», «Воспитатель года», «Мастер года», «Сердце отдаю детям»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5149765" y="3551821"/>
            <a:ext cx="6096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dirty="0">
                <a:solidFill>
                  <a:srgbClr val="1A3A84"/>
                </a:solidFill>
                <a:latin typeface="Montserrat" panose="00000500000000000000" pitchFamily="2" charset="-52"/>
              </a:rPr>
              <a:t>Вручение ведомственных и государственных наград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917" y="896703"/>
            <a:ext cx="3678603" cy="5202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812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160" cy="6858000"/>
          </a:xfrm>
          <a:prstGeom prst="rect">
            <a:avLst/>
          </a:prstGeom>
        </p:spPr>
      </p:pic>
      <p:pic>
        <p:nvPicPr>
          <p:cNvPr id="5122" name="Picture 2" descr="\\newmain\ДЛЯ СВЯЗИ\Огнев\АВГУСТ 2023\ГП\IMG_20230828_173039_72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446" y="-1"/>
            <a:ext cx="4318367" cy="3338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446" y="3338623"/>
            <a:ext cx="4318367" cy="35193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920" y="0"/>
            <a:ext cx="3822336" cy="4542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9097" y="-1"/>
            <a:ext cx="4082903" cy="45423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920" y="4542333"/>
            <a:ext cx="7905240" cy="23156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02601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160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r="3063" b="2342"/>
          <a:stretch/>
        </p:blipFill>
        <p:spPr>
          <a:xfrm>
            <a:off x="-1839" y="1835745"/>
            <a:ext cx="12191999" cy="5022255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463738" y="2044139"/>
            <a:ext cx="573586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" sz="2000" dirty="0">
                <a:solidFill>
                  <a:prstClr val="black"/>
                </a:solidFill>
                <a:latin typeface="Montserrat" panose="00000500000000000000" pitchFamily="2" charset="-52"/>
              </a:rPr>
              <a:t>Воспитание подрастающего поколения -</a:t>
            </a:r>
            <a:endParaRPr lang="ru-RU" sz="2000" dirty="0">
              <a:latin typeface="Montserrat" panose="00000500000000000000" pitchFamily="2" charset="-52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451560" y="2460020"/>
            <a:ext cx="5617243" cy="4442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>
              <a:lnSpc>
                <a:spcPts val="3000"/>
              </a:lnSpc>
              <a:spcAft>
                <a:spcPts val="3360"/>
              </a:spcAft>
            </a:pPr>
            <a:r>
              <a:rPr lang="ru" sz="2000" b="1" dirty="0">
                <a:solidFill>
                  <a:srgbClr val="1A3A84"/>
                </a:solidFill>
                <a:latin typeface="Montserrat" panose="00000500000000000000" pitchFamily="2" charset="-52"/>
              </a:rPr>
              <a:t>гарантия национальной безопасности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500487" y="3528519"/>
            <a:ext cx="541366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" sz="2000" b="1" dirty="0">
                <a:solidFill>
                  <a:srgbClr val="1A3A84"/>
                </a:solidFill>
                <a:latin typeface="Montserrat" panose="00000500000000000000" pitchFamily="2" charset="-52"/>
              </a:rPr>
              <a:t>Стратегические приоритеты России: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1560" y="4084247"/>
            <a:ext cx="5462588" cy="865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402405" y="724313"/>
            <a:ext cx="1111073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39700" lvl="0" algn="ctr"/>
            <a:r>
              <a:rPr lang="ru" sz="2800" b="1" dirty="0">
                <a:solidFill>
                  <a:srgbClr val="1A3A84"/>
                </a:solidFill>
                <a:latin typeface="Montserrat" panose="00000500000000000000" pitchFamily="2" charset="-52"/>
              </a:rPr>
              <a:t>УКРЕПЛЕНИЕ ДУХОВНО-НРАВСТВЕННЫХ ЦЕННОСТЕЙ</a:t>
            </a:r>
          </a:p>
        </p:txBody>
      </p:sp>
    </p:spTree>
    <p:extLst>
      <p:ext uri="{BB962C8B-B14F-4D97-AF65-F5344CB8AC3E}">
        <p14:creationId xmlns:p14="http://schemas.microsoft.com/office/powerpoint/2010/main" val="3884955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" y="0"/>
            <a:ext cx="1219016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809971" y="114658"/>
            <a:ext cx="951254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1A3A84"/>
                </a:solidFill>
                <a:latin typeface="Montserrat" panose="00000500000000000000" pitchFamily="2" charset="-52"/>
              </a:rPr>
              <a:t>АТТЕСТАЦИЯ ПЕДАГОГИЧЕСКИХ РАБОТНИКОВ</a:t>
            </a:r>
            <a:endParaRPr lang="ru-RU" sz="2800" b="1" dirty="0">
              <a:solidFill>
                <a:srgbClr val="1A3A84"/>
              </a:solidFill>
              <a:latin typeface="Montserrat" panose="00000500000000000000" pitchFamily="2" charset="-52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61503" y="763722"/>
            <a:ext cx="778645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" b="1" dirty="0">
                <a:solidFill>
                  <a:srgbClr val="1A3B87"/>
                </a:solidFill>
                <a:latin typeface="Montserrat" panose="00000500000000000000" pitchFamily="2" charset="-52"/>
              </a:rPr>
              <a:t>Основными задачами проведения аттестации </a:t>
            </a:r>
            <a:r>
              <a:rPr lang="ru" b="1" dirty="0" smtClean="0">
                <a:solidFill>
                  <a:srgbClr val="1A3B87"/>
                </a:solidFill>
                <a:latin typeface="Montserrat" panose="00000500000000000000" pitchFamily="2" charset="-52"/>
              </a:rPr>
              <a:t>являются:</a:t>
            </a:r>
            <a:endParaRPr lang="ru-RU" b="1" dirty="0">
              <a:solidFill>
                <a:srgbClr val="1A3B87"/>
              </a:solidFill>
              <a:latin typeface="Montserrat" panose="00000500000000000000" pitchFamily="2" charset="-52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61503" y="1196386"/>
            <a:ext cx="11674553" cy="341296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marL="298450" marR="54864" indent="-285750" algn="just">
              <a:lnSpc>
                <a:spcPts val="1920"/>
              </a:lnSpc>
              <a:spcBef>
                <a:spcPts val="6510"/>
              </a:spcBef>
              <a:buFont typeface="Wingdings" panose="05000000000000000000" pitchFamily="2" charset="2"/>
              <a:buChar char="ü"/>
            </a:pPr>
            <a:r>
              <a:rPr lang="ru" sz="1600" dirty="0">
                <a:solidFill>
                  <a:srgbClr val="1A3B87"/>
                </a:solidFill>
                <a:latin typeface="Montserrat" panose="00000500000000000000" pitchFamily="2" charset="-52"/>
              </a:rPr>
              <a:t>С</a:t>
            </a:r>
            <a:r>
              <a:rPr lang="ru" sz="1600" dirty="0" smtClean="0">
                <a:solidFill>
                  <a:srgbClr val="1A3B87"/>
                </a:solidFill>
                <a:latin typeface="Montserrat" panose="00000500000000000000" pitchFamily="2" charset="-52"/>
              </a:rPr>
              <a:t>тимулирование </a:t>
            </a:r>
            <a:r>
              <a:rPr lang="ru" sz="1600" dirty="0">
                <a:solidFill>
                  <a:srgbClr val="1A3B87"/>
                </a:solidFill>
                <a:latin typeface="Montserrat" panose="00000500000000000000" pitchFamily="2" charset="-52"/>
              </a:rPr>
              <a:t>целенаправленного, непрерывного повышения уровня квалификации педагогических работников, их методологической культуры, профессионального, личностного и карьерного роста</a:t>
            </a:r>
            <a:r>
              <a:rPr lang="ru" sz="1600" dirty="0" smtClean="0">
                <a:solidFill>
                  <a:srgbClr val="1A3B87"/>
                </a:solidFill>
                <a:latin typeface="Montserrat" panose="00000500000000000000" pitchFamily="2" charset="-52"/>
              </a:rPr>
              <a:t>;</a:t>
            </a:r>
            <a:endParaRPr lang="ru" sz="1600" dirty="0">
              <a:solidFill>
                <a:srgbClr val="1A3B87"/>
              </a:solidFill>
              <a:latin typeface="Montserrat" panose="00000500000000000000" pitchFamily="2" charset="-52"/>
            </a:endParaRPr>
          </a:p>
          <a:p>
            <a:pPr marL="298450" indent="-285750" algn="just">
              <a:spcAft>
                <a:spcPts val="1680"/>
              </a:spcAft>
              <a:buFont typeface="Wingdings" panose="05000000000000000000" pitchFamily="2" charset="2"/>
              <a:buChar char="ü"/>
            </a:pPr>
            <a:r>
              <a:rPr lang="ru" sz="1600" dirty="0" smtClean="0">
                <a:solidFill>
                  <a:srgbClr val="1A3B87"/>
                </a:solidFill>
                <a:latin typeface="Montserrat" panose="00000500000000000000" pitchFamily="2" charset="-52"/>
              </a:rPr>
              <a:t>Определение необходимости </a:t>
            </a:r>
            <a:r>
              <a:rPr lang="ru" sz="1600" dirty="0">
                <a:solidFill>
                  <a:srgbClr val="1A3B87"/>
                </a:solidFill>
                <a:latin typeface="Montserrat" panose="00000500000000000000" pitchFamily="2" charset="-52"/>
              </a:rPr>
              <a:t>дополнительного профессионального образования педагогических работников;</a:t>
            </a:r>
          </a:p>
          <a:p>
            <a:pPr marL="298450" indent="-285750" algn="just">
              <a:spcAft>
                <a:spcPts val="1680"/>
              </a:spcAft>
              <a:buFont typeface="Wingdings" panose="05000000000000000000" pitchFamily="2" charset="2"/>
              <a:buChar char="ü"/>
            </a:pPr>
            <a:r>
              <a:rPr lang="ru" sz="1600" dirty="0" smtClean="0">
                <a:solidFill>
                  <a:srgbClr val="1A3B87"/>
                </a:solidFill>
                <a:latin typeface="Montserrat" panose="00000500000000000000" pitchFamily="2" charset="-52"/>
              </a:rPr>
              <a:t>Повышение </a:t>
            </a:r>
            <a:r>
              <a:rPr lang="ru" sz="1600" dirty="0">
                <a:solidFill>
                  <a:srgbClr val="1A3B87"/>
                </a:solidFill>
                <a:latin typeface="Montserrat" panose="00000500000000000000" pitchFamily="2" charset="-52"/>
              </a:rPr>
              <a:t>эффективности и качества педагогической деятельности</a:t>
            </a:r>
            <a:r>
              <a:rPr lang="ru" sz="1600" dirty="0">
                <a:latin typeface="Montserrat" panose="00000500000000000000" pitchFamily="2" charset="-52"/>
              </a:rPr>
              <a:t>;</a:t>
            </a:r>
          </a:p>
          <a:p>
            <a:pPr marL="298450" marR="54864" indent="-285750" algn="just">
              <a:lnSpc>
                <a:spcPts val="1920"/>
              </a:lnSpc>
              <a:spcAft>
                <a:spcPts val="1260"/>
              </a:spcAft>
              <a:buFont typeface="Wingdings" panose="05000000000000000000" pitchFamily="2" charset="2"/>
              <a:buChar char="ü"/>
            </a:pPr>
            <a:r>
              <a:rPr lang="ru" sz="1600" dirty="0" smtClean="0">
                <a:solidFill>
                  <a:srgbClr val="1A3B87"/>
                </a:solidFill>
                <a:latin typeface="Montserrat" panose="00000500000000000000" pitchFamily="2" charset="-52"/>
              </a:rPr>
              <a:t>Выявление </a:t>
            </a:r>
            <a:r>
              <a:rPr lang="ru" sz="1600" dirty="0">
                <a:solidFill>
                  <a:srgbClr val="1A3B87"/>
                </a:solidFill>
                <a:latin typeface="Montserrat" panose="00000500000000000000" pitchFamily="2" charset="-52"/>
              </a:rPr>
              <a:t>перспектив использования потенциальных возможностей педагогических работников, в том числе в целях организации (осуществления) методической помощи (поддержки) и наставнической деятельности в образовательной организации;</a:t>
            </a:r>
          </a:p>
          <a:p>
            <a:pPr marL="298450" marR="54864" indent="-285750" algn="just">
              <a:lnSpc>
                <a:spcPts val="1920"/>
              </a:lnSpc>
              <a:spcAft>
                <a:spcPts val="1260"/>
              </a:spcAft>
              <a:buFont typeface="Wingdings" panose="05000000000000000000" pitchFamily="2" charset="2"/>
              <a:buChar char="ü"/>
            </a:pPr>
            <a:r>
              <a:rPr lang="ru" sz="1600" dirty="0" smtClean="0">
                <a:solidFill>
                  <a:srgbClr val="1A3B87"/>
                </a:solidFill>
                <a:latin typeface="Montserrat" panose="00000500000000000000" pitchFamily="2" charset="-52"/>
              </a:rPr>
              <a:t>Учет </a:t>
            </a:r>
            <a:r>
              <a:rPr lang="ru" sz="1600" dirty="0">
                <a:solidFill>
                  <a:srgbClr val="1A3B87"/>
                </a:solidFill>
                <a:latin typeface="Montserrat" panose="00000500000000000000" pitchFamily="2" charset="-52"/>
              </a:rPr>
              <a:t>требований федеральных государственных образовательных стандартов к кадровым условиям реализации образовательных программ при формировании кадрового состава </a:t>
            </a:r>
            <a:r>
              <a:rPr lang="ru" sz="1600" dirty="0" smtClean="0">
                <a:solidFill>
                  <a:srgbClr val="1A3B87"/>
                </a:solidFill>
                <a:latin typeface="Montserrat" panose="00000500000000000000" pitchFamily="2" charset="-52"/>
              </a:rPr>
              <a:t>организаций.</a:t>
            </a:r>
            <a:endParaRPr lang="ru" sz="1600" dirty="0">
              <a:solidFill>
                <a:srgbClr val="1A3B87"/>
              </a:solidFill>
              <a:latin typeface="Montserrat" panose="00000500000000000000" pitchFamily="2" charset="-52"/>
            </a:endParaRPr>
          </a:p>
        </p:txBody>
      </p:sp>
      <p:pic>
        <p:nvPicPr>
          <p:cNvPr id="9218" name="Picture 2" descr="C:\Users\Администратор\Downloads\img1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772" y="4405854"/>
            <a:ext cx="3216357" cy="2412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400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" y="0"/>
            <a:ext cx="1219016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59241" y="93392"/>
            <a:ext cx="1027273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1A3A84"/>
                </a:solidFill>
                <a:latin typeface="Montserrat" panose="00000500000000000000" pitchFamily="2" charset="-52"/>
              </a:rPr>
              <a:t>НАУЧНО-МЕТОДИЧЕСКОЕ СОПРОВОЖДЕНИЕ</a:t>
            </a:r>
          </a:p>
          <a:p>
            <a:r>
              <a:rPr lang="ru-RU" sz="2800" b="1" dirty="0" smtClean="0">
                <a:solidFill>
                  <a:srgbClr val="1A3A84"/>
                </a:solidFill>
                <a:latin typeface="Montserrat" panose="00000500000000000000" pitchFamily="2" charset="-52"/>
              </a:rPr>
              <a:t>ПЕДАГОГИЧЕСКИХ РАБОТНИКОВ</a:t>
            </a:r>
            <a:endParaRPr lang="ru-RU" sz="2800" b="1" dirty="0">
              <a:solidFill>
                <a:srgbClr val="1A3A84"/>
              </a:solidFill>
              <a:latin typeface="Montserrat" panose="00000500000000000000" pitchFamily="2" charset="-52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00287" y="4353607"/>
            <a:ext cx="544386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rgbClr val="244487"/>
                </a:solidFill>
                <a:latin typeface="Montserrat" panose="00000500000000000000" pitchFamily="2" charset="-52"/>
              </a:rPr>
              <a:t>Региональный оператор </a:t>
            </a:r>
            <a:r>
              <a:rPr lang="ru-RU" sz="1600" dirty="0" smtClean="0">
                <a:solidFill>
                  <a:srgbClr val="244487"/>
                </a:solidFill>
                <a:latin typeface="Montserrat" panose="00000500000000000000" pitchFamily="2" charset="-52"/>
              </a:rPr>
              <a:t>– </a:t>
            </a:r>
          </a:p>
          <a:p>
            <a:r>
              <a:rPr lang="ru-RU" sz="1600" dirty="0" smtClean="0">
                <a:solidFill>
                  <a:srgbClr val="244487"/>
                </a:solidFill>
                <a:latin typeface="Montserrat" panose="00000500000000000000" pitchFamily="2" charset="-52"/>
              </a:rPr>
              <a:t>Центр </a:t>
            </a:r>
            <a:r>
              <a:rPr lang="ru-RU" sz="1600" dirty="0">
                <a:solidFill>
                  <a:srgbClr val="244487"/>
                </a:solidFill>
                <a:latin typeface="Montserrat" panose="00000500000000000000" pitchFamily="2" charset="-52"/>
              </a:rPr>
              <a:t>непрерывного повышения профессионального мастерства педагогических работников на базе Карельского института развития </a:t>
            </a:r>
            <a:r>
              <a:rPr lang="ru-RU" sz="1600" dirty="0" smtClean="0">
                <a:solidFill>
                  <a:srgbClr val="244487"/>
                </a:solidFill>
                <a:latin typeface="Montserrat" panose="00000500000000000000" pitchFamily="2" charset="-52"/>
              </a:rPr>
              <a:t>образования</a:t>
            </a:r>
            <a:endParaRPr lang="ru-RU" sz="1600" dirty="0">
              <a:solidFill>
                <a:srgbClr val="244487"/>
              </a:solidFill>
              <a:latin typeface="Montserrat" panose="00000500000000000000" pitchFamily="2" charset="-52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920" y="1293721"/>
            <a:ext cx="5098830" cy="28729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 descr="C:\Users\Администратор\Downloads\Gd5tw_HcCc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184" y="1293721"/>
            <a:ext cx="5326426" cy="2872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4775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084" y="-105408"/>
            <a:ext cx="12377523" cy="6963408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999533" y="-8767"/>
            <a:ext cx="9002786" cy="5527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800" b="1" dirty="0" smtClean="0">
                <a:solidFill>
                  <a:srgbClr val="1A3A84"/>
                </a:solidFill>
                <a:latin typeface="Montserrat" panose="00000500000000000000" pitchFamily="2" charset="-52"/>
              </a:rPr>
              <a:t>СНИЖЕНИЕ БЮРОКРАТИЧЕСКОЙ НАГРУЗКИ</a:t>
            </a:r>
            <a:endParaRPr lang="ru-RU" sz="2800" b="1" dirty="0">
              <a:solidFill>
                <a:srgbClr val="1A3A84"/>
              </a:solidFill>
              <a:latin typeface="Montserrat" panose="00000500000000000000" pitchFamily="2" charset="-52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45073" y="626188"/>
            <a:ext cx="3491661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" sz="2200" dirty="0">
                <a:solidFill>
                  <a:srgbClr val="244487"/>
                </a:solidFill>
                <a:latin typeface="Montserrat" panose="00000500000000000000" pitchFamily="2" charset="-52"/>
              </a:rPr>
              <a:t>К 1 сентября 2023 года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449577" y="1220448"/>
            <a:ext cx="1794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Aft>
                <a:spcPts val="3360"/>
              </a:spcAft>
            </a:pPr>
            <a:r>
              <a:rPr lang="ru" b="1" dirty="0">
                <a:solidFill>
                  <a:srgbClr val="423D67"/>
                </a:solidFill>
                <a:latin typeface="Montserrat" panose="00000500000000000000" pitchFamily="2" charset="-52"/>
              </a:rPr>
              <a:t>Воспитатель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7283" y="1677427"/>
            <a:ext cx="268214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" sz="1600" dirty="0" smtClean="0">
                <a:solidFill>
                  <a:srgbClr val="423D67"/>
                </a:solidFill>
                <a:latin typeface="Montserrat" panose="00000500000000000000" pitchFamily="2" charset="-52"/>
              </a:rPr>
              <a:t>Журнал </a:t>
            </a:r>
            <a:r>
              <a:rPr lang="ru" sz="1600" dirty="0">
                <a:solidFill>
                  <a:srgbClr val="423D67"/>
                </a:solidFill>
                <a:latin typeface="Montserrat" panose="00000500000000000000" pitchFamily="2" charset="-52"/>
              </a:rPr>
              <a:t>посещаемости</a:t>
            </a:r>
            <a:endParaRPr lang="ru-RU" sz="1600" dirty="0">
              <a:latin typeface="Montserrat" panose="00000500000000000000" pitchFamily="2" charset="-52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-21003" y="2122485"/>
            <a:ext cx="3956532" cy="3103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93700" marR="342900" indent="-381000">
              <a:lnSpc>
                <a:spcPts val="1680"/>
              </a:lnSpc>
            </a:pPr>
            <a:r>
              <a:rPr lang="ru" sz="1600" dirty="0">
                <a:solidFill>
                  <a:srgbClr val="423D67"/>
                </a:solidFill>
                <a:latin typeface="Montserrat" panose="00000500000000000000" pitchFamily="2" charset="-52"/>
              </a:rPr>
              <a:t>Календарнотематический план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4446184" y="1771172"/>
            <a:ext cx="12484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1336" indent="0">
              <a:spcAft>
                <a:spcPts val="2520"/>
              </a:spcAft>
            </a:pPr>
            <a:r>
              <a:rPr lang="ru" b="1" dirty="0">
                <a:solidFill>
                  <a:srgbClr val="423D67"/>
                </a:solidFill>
                <a:latin typeface="Montserrat" panose="00000500000000000000" pitchFamily="2" charset="-52"/>
              </a:rPr>
              <a:t>Учитель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3845210" y="2168862"/>
            <a:ext cx="249138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39700" indent="0"/>
            <a:r>
              <a:rPr lang="ru" sz="1600" dirty="0">
                <a:solidFill>
                  <a:srgbClr val="423D67"/>
                </a:solidFill>
                <a:latin typeface="Montserrat" panose="00000500000000000000" pitchFamily="2" charset="-52"/>
              </a:rPr>
              <a:t>Рабочая программа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3985209" y="2647494"/>
            <a:ext cx="323678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>
                <a:solidFill>
                  <a:srgbClr val="423D67"/>
                </a:solidFill>
                <a:latin typeface="Montserrat" panose="00000500000000000000" pitchFamily="2" charset="-52"/>
              </a:rPr>
              <a:t>Журнал учета успеваемости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3834577" y="3144564"/>
            <a:ext cx="406713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39700" indent="0"/>
            <a:r>
              <a:rPr lang="ru" sz="1600" dirty="0">
                <a:solidFill>
                  <a:srgbClr val="423D67"/>
                </a:solidFill>
                <a:latin typeface="Montserrat" panose="00000500000000000000" pitchFamily="2" charset="-52"/>
              </a:rPr>
              <a:t>Журнал </a:t>
            </a:r>
            <a:r>
              <a:rPr lang="ru" sz="1600" dirty="0" smtClean="0">
                <a:solidFill>
                  <a:srgbClr val="423D67"/>
                </a:solidFill>
                <a:latin typeface="Montserrat" panose="00000500000000000000" pitchFamily="2" charset="-52"/>
              </a:rPr>
              <a:t>внеурочной деятельности</a:t>
            </a:r>
            <a:endParaRPr lang="ru" sz="1600" dirty="0">
              <a:solidFill>
                <a:srgbClr val="423D67"/>
              </a:solidFill>
              <a:latin typeface="Montserrat" panose="00000500000000000000" pitchFamily="2" charset="-52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3831695" y="3581509"/>
            <a:ext cx="352211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39700" indent="0"/>
            <a:r>
              <a:rPr lang="ru" sz="1600" dirty="0">
                <a:solidFill>
                  <a:srgbClr val="423D67"/>
                </a:solidFill>
                <a:latin typeface="Montserrat" panose="00000500000000000000" pitchFamily="2" charset="-52"/>
              </a:rPr>
              <a:t>План </a:t>
            </a:r>
            <a:r>
              <a:rPr lang="ru" sz="1600" dirty="0" smtClean="0">
                <a:solidFill>
                  <a:srgbClr val="423D67"/>
                </a:solidFill>
                <a:latin typeface="Montserrat" panose="00000500000000000000" pitchFamily="2" charset="-52"/>
              </a:rPr>
              <a:t>воспитательной работы</a:t>
            </a:r>
            <a:endParaRPr lang="ru" sz="1600" dirty="0">
              <a:solidFill>
                <a:srgbClr val="423D67"/>
              </a:solidFill>
              <a:latin typeface="Montserrat" panose="00000500000000000000" pitchFamily="2" charset="-52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3845210" y="4117672"/>
            <a:ext cx="328968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39700" indent="0"/>
            <a:r>
              <a:rPr lang="ru" sz="1600" dirty="0">
                <a:solidFill>
                  <a:srgbClr val="423D67"/>
                </a:solidFill>
                <a:latin typeface="Montserrat" panose="00000500000000000000" pitchFamily="2" charset="-52"/>
              </a:rPr>
              <a:t>Характеристика </a:t>
            </a:r>
            <a:r>
              <a:rPr lang="ru" sz="1600" dirty="0" smtClean="0">
                <a:solidFill>
                  <a:srgbClr val="423D67"/>
                </a:solidFill>
                <a:latin typeface="Montserrat" panose="00000500000000000000" pitchFamily="2" charset="-52"/>
              </a:rPr>
              <a:t>на </a:t>
            </a:r>
          </a:p>
          <a:p>
            <a:pPr marL="139700" indent="0"/>
            <a:r>
              <a:rPr lang="ru" sz="1600" dirty="0" smtClean="0">
                <a:solidFill>
                  <a:srgbClr val="423D67"/>
                </a:solidFill>
                <a:latin typeface="Montserrat" panose="00000500000000000000" pitchFamily="2" charset="-52"/>
              </a:rPr>
              <a:t>обучающегося (по запросу)</a:t>
            </a:r>
            <a:endParaRPr lang="ru" sz="1600" dirty="0">
              <a:solidFill>
                <a:srgbClr val="423D67"/>
              </a:solidFill>
              <a:latin typeface="Montserrat" panose="00000500000000000000" pitchFamily="2" charset="-52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7973117" y="687743"/>
            <a:ext cx="2911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52400" indent="0"/>
            <a:r>
              <a:rPr lang="ru" b="1" dirty="0" smtClean="0">
                <a:solidFill>
                  <a:srgbClr val="423D67"/>
                </a:solidFill>
                <a:latin typeface="Montserrat" panose="00000500000000000000" pitchFamily="2" charset="-52"/>
              </a:rPr>
              <a:t>Преподаватель СПО</a:t>
            </a:r>
            <a:endParaRPr lang="ru" b="1" dirty="0">
              <a:solidFill>
                <a:srgbClr val="423D67"/>
              </a:solidFill>
              <a:latin typeface="Montserrat" panose="00000500000000000000" pitchFamily="2" charset="-52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7803645" y="1749310"/>
            <a:ext cx="225895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52400" indent="0"/>
            <a:r>
              <a:rPr lang="ru" sz="1600" dirty="0">
                <a:solidFill>
                  <a:srgbClr val="423D67"/>
                </a:solidFill>
                <a:latin typeface="Montserrat" panose="00000500000000000000" pitchFamily="2" charset="-52"/>
              </a:rPr>
              <a:t>Журнал практики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7845472" y="1083504"/>
            <a:ext cx="249138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39700" indent="0"/>
            <a:r>
              <a:rPr lang="ru" sz="1600" dirty="0">
                <a:solidFill>
                  <a:srgbClr val="423D67"/>
                </a:solidFill>
                <a:latin typeface="Montserrat" panose="00000500000000000000" pitchFamily="2" charset="-52"/>
              </a:rPr>
              <a:t>Рабочая программа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7973117" y="1410756"/>
            <a:ext cx="323678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>
                <a:solidFill>
                  <a:srgbClr val="423D67"/>
                </a:solidFill>
                <a:latin typeface="Montserrat" panose="00000500000000000000" pitchFamily="2" charset="-52"/>
              </a:rPr>
              <a:t>Журнал учета успеваемости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7777583" y="2063925"/>
            <a:ext cx="452880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52400" indent="0"/>
            <a:r>
              <a:rPr lang="ru" sz="1600" dirty="0" smtClean="0">
                <a:solidFill>
                  <a:srgbClr val="423D67"/>
                </a:solidFill>
                <a:latin typeface="Montserrat" panose="00000500000000000000" pitchFamily="2" charset="-52"/>
              </a:rPr>
              <a:t>Экзаменационная/зачетная ведомость</a:t>
            </a:r>
            <a:endParaRPr lang="ru" sz="1600" dirty="0">
              <a:solidFill>
                <a:srgbClr val="423D67"/>
              </a:solidFill>
              <a:latin typeface="Montserrat" panose="00000500000000000000" pitchFamily="2" charset="-52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7803645" y="2404947"/>
            <a:ext cx="383791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52400" indent="0"/>
            <a:r>
              <a:rPr lang="ru" sz="1600" dirty="0">
                <a:solidFill>
                  <a:srgbClr val="423D67"/>
                </a:solidFill>
                <a:latin typeface="Montserrat" panose="00000500000000000000" pitchFamily="2" charset="-52"/>
              </a:rPr>
              <a:t>Рецензия </a:t>
            </a:r>
            <a:r>
              <a:rPr lang="ru" sz="1600" dirty="0" smtClean="0">
                <a:solidFill>
                  <a:srgbClr val="423D67"/>
                </a:solidFill>
                <a:latin typeface="Montserrat" panose="00000500000000000000" pitchFamily="2" charset="-52"/>
              </a:rPr>
              <a:t>на дипломный проект</a:t>
            </a:r>
            <a:endParaRPr lang="ru" sz="1600" dirty="0">
              <a:solidFill>
                <a:srgbClr val="423D67"/>
              </a:solidFill>
              <a:latin typeface="Montserrat" panose="00000500000000000000" pitchFamily="2" charset="-52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803644" y="2729066"/>
            <a:ext cx="415703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52400" indent="0"/>
            <a:r>
              <a:rPr lang="ru" sz="1600" dirty="0">
                <a:solidFill>
                  <a:srgbClr val="423D67"/>
                </a:solidFill>
                <a:latin typeface="Montserrat" panose="00000500000000000000" pitchFamily="2" charset="-52"/>
              </a:rPr>
              <a:t>План </a:t>
            </a:r>
            <a:r>
              <a:rPr lang="ru" sz="1600" dirty="0" smtClean="0">
                <a:solidFill>
                  <a:srgbClr val="423D67"/>
                </a:solidFill>
                <a:latin typeface="Montserrat" panose="00000500000000000000" pitchFamily="2" charset="-52"/>
              </a:rPr>
              <a:t>воспитательной работы( для куратора)</a:t>
            </a:r>
            <a:endParaRPr lang="ru" sz="1600" dirty="0">
              <a:solidFill>
                <a:srgbClr val="423D67"/>
              </a:solidFill>
              <a:latin typeface="Montserrat" panose="00000500000000000000" pitchFamily="2" charset="-52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7803645" y="3362476"/>
            <a:ext cx="406553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39700" indent="0"/>
            <a:r>
              <a:rPr lang="ru" sz="1600" dirty="0">
                <a:solidFill>
                  <a:srgbClr val="423D67"/>
                </a:solidFill>
                <a:latin typeface="Montserrat" panose="00000500000000000000" pitchFamily="2" charset="-52"/>
              </a:rPr>
              <a:t>Характеристика </a:t>
            </a:r>
            <a:r>
              <a:rPr lang="ru" sz="1600" dirty="0" smtClean="0">
                <a:solidFill>
                  <a:srgbClr val="423D67"/>
                </a:solidFill>
                <a:latin typeface="Montserrat" panose="00000500000000000000" pitchFamily="2" charset="-52"/>
              </a:rPr>
              <a:t>на обучающегося </a:t>
            </a:r>
          </a:p>
          <a:p>
            <a:pPr marL="139700" indent="0"/>
            <a:r>
              <a:rPr lang="ru" sz="1600" dirty="0" smtClean="0">
                <a:solidFill>
                  <a:srgbClr val="423D67"/>
                </a:solidFill>
                <a:latin typeface="Montserrat" panose="00000500000000000000" pitchFamily="2" charset="-52"/>
              </a:rPr>
              <a:t>по запросу(для куратора)</a:t>
            </a:r>
            <a:endParaRPr lang="ru" sz="1600" dirty="0">
              <a:solidFill>
                <a:srgbClr val="423D67"/>
              </a:solidFill>
              <a:latin typeface="Montserrat" panose="00000500000000000000" pitchFamily="2" charset="-52"/>
            </a:endParaRPr>
          </a:p>
        </p:txBody>
      </p:sp>
      <p:pic>
        <p:nvPicPr>
          <p:cNvPr id="28" name="Picture 3" descr="C:\Users\Администратор\Downloads\minpros-gor-lin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40" y="3088731"/>
            <a:ext cx="3438564" cy="2310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7355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160" cy="6858000"/>
          </a:xfrm>
          <a:prstGeom prst="rect">
            <a:avLst/>
          </a:prstGeom>
        </p:spPr>
      </p:pic>
      <p:grpSp>
        <p:nvGrpSpPr>
          <p:cNvPr id="9" name="Группа 8"/>
          <p:cNvGrpSpPr/>
          <p:nvPr/>
        </p:nvGrpSpPr>
        <p:grpSpPr>
          <a:xfrm>
            <a:off x="1010745" y="1015986"/>
            <a:ext cx="10110778" cy="1598192"/>
            <a:chOff x="863951" y="1898668"/>
            <a:chExt cx="10110778" cy="1598192"/>
          </a:xfrm>
        </p:grpSpPr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7465" y="1898668"/>
              <a:ext cx="610579" cy="860780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863951" y="2912085"/>
              <a:ext cx="1011077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ru-RU" sz="3200" b="1" dirty="0" smtClean="0">
                <a:solidFill>
                  <a:prstClr val="black"/>
                </a:solidFill>
                <a:latin typeface="Montserrat" panose="00000500000000000000" pitchFamily="2" charset="-52"/>
              </a:endParaRPr>
            </a:p>
          </p:txBody>
        </p:sp>
      </p:grpSp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9366" y="-386392"/>
            <a:ext cx="5252634" cy="4131213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1079530" y="4043416"/>
            <a:ext cx="940836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D7B56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2" charset="-52"/>
              </a:rPr>
              <a:t>Республиканский августовский </a:t>
            </a:r>
          </a:p>
          <a:p>
            <a:r>
              <a:rPr lang="ru-RU" sz="2400" b="1" dirty="0">
                <a:solidFill>
                  <a:srgbClr val="D7B56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2" charset="-52"/>
              </a:rPr>
              <a:t>общественно-педагогический форум</a:t>
            </a:r>
          </a:p>
          <a:p>
            <a:r>
              <a:rPr lang="ru-RU" sz="2400" b="1" dirty="0" smtClean="0">
                <a:solidFill>
                  <a:srgbClr val="D7B56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2" charset="-52"/>
              </a:rPr>
              <a:t> 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1079530" y="2211573"/>
            <a:ext cx="8064469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3400" b="1" dirty="0">
                <a:solidFill>
                  <a:srgbClr val="1A3A8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2" charset="-52"/>
              </a:rPr>
              <a:t>РАЗГОВОР  О  ВАЖНОМ </a:t>
            </a:r>
          </a:p>
          <a:p>
            <a:pPr lvl="0"/>
            <a:r>
              <a:rPr lang="ru-RU" sz="3400" b="1" dirty="0">
                <a:solidFill>
                  <a:srgbClr val="1A3A8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2" charset="-52"/>
              </a:rPr>
              <a:t>В  ГОД  ПЕДАГОГА  И НАСТАВНИКА</a:t>
            </a:r>
          </a:p>
        </p:txBody>
      </p:sp>
    </p:spTree>
    <p:extLst>
      <p:ext uri="{BB962C8B-B14F-4D97-AF65-F5344CB8AC3E}">
        <p14:creationId xmlns:p14="http://schemas.microsoft.com/office/powerpoint/2010/main" val="2865433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16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17528" y="543664"/>
            <a:ext cx="733058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39700" indent="0" algn="ctr"/>
            <a:r>
              <a:rPr lang="ru-RU" sz="2800" b="1" dirty="0">
                <a:solidFill>
                  <a:srgbClr val="1A3A84"/>
                </a:solidFill>
                <a:latin typeface="Montserrat" panose="00000500000000000000" pitchFamily="2" charset="-52"/>
              </a:rPr>
              <a:t>РАЗГОВОРЫ О ВАЖНОМ</a:t>
            </a:r>
            <a:endParaRPr lang="ru" sz="2800" b="1" dirty="0">
              <a:solidFill>
                <a:srgbClr val="1A3A84"/>
              </a:solidFill>
              <a:latin typeface="Montserrat" panose="00000500000000000000" pitchFamily="2" charset="-52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87868" y="1292448"/>
            <a:ext cx="2353033" cy="231315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637924" y="1610548"/>
            <a:ext cx="7793665" cy="6431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ts val="2184"/>
              </a:lnSpc>
            </a:pPr>
            <a:r>
              <a:rPr lang="ru" b="1" dirty="0">
                <a:solidFill>
                  <a:srgbClr val="1A3A84"/>
                </a:solidFill>
                <a:latin typeface="Montserrat" panose="00000500000000000000" pitchFamily="2" charset="-52"/>
              </a:rPr>
              <a:t>Методические материалы к занятиям – </a:t>
            </a:r>
            <a:endParaRPr lang="en-US" b="1" dirty="0">
              <a:solidFill>
                <a:srgbClr val="1A3A84"/>
              </a:solidFill>
              <a:latin typeface="Montserrat" panose="00000500000000000000" pitchFamily="2" charset="-52"/>
            </a:endParaRPr>
          </a:p>
          <a:p>
            <a:pPr lvl="0" algn="just">
              <a:lnSpc>
                <a:spcPts val="2184"/>
              </a:lnSpc>
            </a:pPr>
            <a:r>
              <a:rPr lang="ru" dirty="0">
                <a:solidFill>
                  <a:srgbClr val="1A3A84"/>
                </a:solidFill>
                <a:latin typeface="Montserrat" panose="00000500000000000000" pitchFamily="2" charset="-52"/>
              </a:rPr>
              <a:t>на сайте</a:t>
            </a:r>
            <a:r>
              <a:rPr lang="ru" b="1" dirty="0">
                <a:solidFill>
                  <a:srgbClr val="1A3A84"/>
                </a:solidFill>
                <a:latin typeface="Montserrat" panose="00000500000000000000" pitchFamily="2" charset="-52"/>
              </a:rPr>
              <a:t> «Единое содержание общего образования»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0121" y="6043009"/>
            <a:ext cx="12360281" cy="99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602615" y="2663892"/>
            <a:ext cx="738263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1A3A84"/>
                </a:solidFill>
                <a:latin typeface="Montserrat" panose="00000500000000000000" pitchFamily="2" charset="-52"/>
              </a:rPr>
              <a:t>Каждый понедельник первым уроком во всех школах страны проходят занятия </a:t>
            </a:r>
            <a:r>
              <a:rPr lang="ru-RU" b="1" dirty="0">
                <a:solidFill>
                  <a:srgbClr val="1A3A84"/>
                </a:solidFill>
                <a:latin typeface="Montserrat" panose="00000500000000000000" pitchFamily="2" charset="-52"/>
              </a:rPr>
              <a:t>«Разговоры о важном»</a:t>
            </a:r>
            <a:r>
              <a:rPr lang="ru-RU" dirty="0">
                <a:solidFill>
                  <a:srgbClr val="1A3A84"/>
                </a:solidFill>
                <a:latin typeface="Montserrat" panose="00000500000000000000" pitchFamily="2" charset="-52"/>
              </a:rPr>
              <a:t>. Основные темы связаны с ключевыми аспектами жизни человека в современной России.</a:t>
            </a:r>
          </a:p>
        </p:txBody>
      </p:sp>
    </p:spTree>
    <p:extLst>
      <p:ext uri="{BB962C8B-B14F-4D97-AF65-F5344CB8AC3E}">
        <p14:creationId xmlns:p14="http://schemas.microsoft.com/office/powerpoint/2010/main" val="3094861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428" y="-58341"/>
            <a:ext cx="12293862" cy="6916341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148317" y="292678"/>
            <a:ext cx="1081369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30480" lvl="0"/>
            <a:r>
              <a:rPr lang="ru" sz="2800" b="1" dirty="0">
                <a:solidFill>
                  <a:srgbClr val="1A3A84"/>
                </a:solidFill>
                <a:latin typeface="Montserrat" panose="00000500000000000000" pitchFamily="2" charset="-52"/>
              </a:rPr>
              <a:t>ПОДНЯТИЕ ФЛАГА, </a:t>
            </a:r>
            <a:r>
              <a:rPr lang="ru" sz="2800" b="1" dirty="0" smtClean="0">
                <a:solidFill>
                  <a:srgbClr val="1A3A84"/>
                </a:solidFill>
                <a:latin typeface="Montserrat" panose="00000500000000000000" pitchFamily="2" charset="-52"/>
              </a:rPr>
              <a:t>ИСПОЛНЕНИЕ ГИМНА</a:t>
            </a:r>
            <a:r>
              <a:rPr lang="ru" sz="2800" b="1" dirty="0">
                <a:solidFill>
                  <a:srgbClr val="1A3A84"/>
                </a:solidFill>
                <a:latin typeface="Montserrat" panose="00000500000000000000" pitchFamily="2" charset="-52"/>
              </a:rPr>
              <a:t>, </a:t>
            </a:r>
            <a:endParaRPr lang="ru" sz="2800" b="1" dirty="0" smtClean="0">
              <a:solidFill>
                <a:srgbClr val="1A3A84"/>
              </a:solidFill>
              <a:latin typeface="Montserrat" panose="00000500000000000000" pitchFamily="2" charset="-52"/>
            </a:endParaRPr>
          </a:p>
          <a:p>
            <a:pPr marR="30480" lvl="0"/>
            <a:r>
              <a:rPr lang="ru" sz="2800" b="1" dirty="0" smtClean="0">
                <a:solidFill>
                  <a:srgbClr val="1A3A84"/>
                </a:solidFill>
                <a:latin typeface="Montserrat" panose="00000500000000000000" pitchFamily="2" charset="-52"/>
              </a:rPr>
              <a:t>ОСНАЩЕНИЕ</a:t>
            </a:r>
            <a:r>
              <a:rPr lang="ru" sz="2800" b="1" dirty="0">
                <a:solidFill>
                  <a:srgbClr val="1A3A84"/>
                </a:solidFill>
                <a:latin typeface="Montserrat" panose="00000500000000000000" pitchFamily="2" charset="-52"/>
              </a:rPr>
              <a:t> </a:t>
            </a:r>
            <a:r>
              <a:rPr lang="ru" sz="2800" b="1" dirty="0" smtClean="0">
                <a:solidFill>
                  <a:srgbClr val="1A3A84"/>
                </a:solidFill>
                <a:latin typeface="Montserrat" panose="00000500000000000000" pitchFamily="2" charset="-52"/>
              </a:rPr>
              <a:t>ГОСУДАРСТВЕННЫМИ </a:t>
            </a:r>
            <a:r>
              <a:rPr lang="ru" sz="2800" b="1" dirty="0">
                <a:solidFill>
                  <a:srgbClr val="1A3A84"/>
                </a:solidFill>
                <a:latin typeface="Montserrat" panose="00000500000000000000" pitchFamily="2" charset="-52"/>
              </a:rPr>
              <a:t>СИМВОЛАМИ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963" y="2722706"/>
            <a:ext cx="1822634" cy="18162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9851" y="5337402"/>
            <a:ext cx="12861851" cy="19979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148317" y="1573234"/>
            <a:ext cx="10207255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Montserrat" panose="00000500000000000000" pitchFamily="2" charset="-52"/>
              </a:rPr>
              <a:t>Церемонии поднятия </a:t>
            </a:r>
            <a:r>
              <a:rPr lang="ru-RU" b="1" dirty="0">
                <a:solidFill>
                  <a:srgbClr val="1A3B87"/>
                </a:solidFill>
                <a:latin typeface="Montserrat" panose="00000500000000000000" pitchFamily="2" charset="-52"/>
              </a:rPr>
              <a:t>Государственного </a:t>
            </a:r>
            <a:r>
              <a:rPr lang="ru-RU" b="1" dirty="0" smtClean="0">
                <a:solidFill>
                  <a:srgbClr val="183985"/>
                </a:solidFill>
                <a:latin typeface="Montserrat" panose="00000500000000000000" pitchFamily="2" charset="-52"/>
              </a:rPr>
              <a:t>флага </a:t>
            </a:r>
            <a:r>
              <a:rPr lang="ru-RU" dirty="0" smtClean="0">
                <a:solidFill>
                  <a:srgbClr val="000000"/>
                </a:solidFill>
                <a:latin typeface="Montserrat" panose="00000500000000000000" pitchFamily="2" charset="-52"/>
              </a:rPr>
              <a:t>Российской </a:t>
            </a:r>
            <a:r>
              <a:rPr lang="ru-RU" dirty="0">
                <a:solidFill>
                  <a:srgbClr val="000000"/>
                </a:solidFill>
                <a:latin typeface="Montserrat" panose="00000500000000000000" pitchFamily="2" charset="-52"/>
              </a:rPr>
              <a:t>Федерации и исполнение </a:t>
            </a:r>
            <a:r>
              <a:rPr lang="ru-RU" b="1" dirty="0" smtClean="0">
                <a:solidFill>
                  <a:srgbClr val="1A3B87"/>
                </a:solidFill>
                <a:latin typeface="Montserrat" panose="00000500000000000000" pitchFamily="2" charset="-52"/>
              </a:rPr>
              <a:t>Государственного </a:t>
            </a:r>
            <a:r>
              <a:rPr lang="ru-RU" b="1" dirty="0">
                <a:solidFill>
                  <a:srgbClr val="1A3B87"/>
                </a:solidFill>
                <a:latin typeface="Montserrat" panose="00000500000000000000" pitchFamily="2" charset="-52"/>
              </a:rPr>
              <a:t>гимна </a:t>
            </a:r>
            <a:r>
              <a:rPr lang="ru-RU" dirty="0" smtClean="0">
                <a:solidFill>
                  <a:srgbClr val="000000"/>
                </a:solidFill>
                <a:latin typeface="Montserrat" panose="00000500000000000000" pitchFamily="2" charset="-52"/>
              </a:rPr>
              <a:t>– </a:t>
            </a:r>
            <a:r>
              <a:rPr lang="ru-RU" sz="2000" b="1" dirty="0" smtClean="0">
                <a:solidFill>
                  <a:srgbClr val="1C387D"/>
                </a:solidFill>
                <a:latin typeface="Montserrat" panose="00000500000000000000" pitchFamily="2" charset="-52"/>
              </a:rPr>
              <a:t>начало </a:t>
            </a:r>
            <a:r>
              <a:rPr lang="ru-RU" sz="2000" b="1" dirty="0">
                <a:solidFill>
                  <a:srgbClr val="1C387D"/>
                </a:solidFill>
                <a:latin typeface="Montserrat" panose="00000500000000000000" pitchFamily="2" charset="-52"/>
              </a:rPr>
              <a:t>каждой учебной недели</a:t>
            </a:r>
            <a:endParaRPr lang="ru-RU" dirty="0">
              <a:latin typeface="Montserrat" panose="00000500000000000000" pitchFamily="2" charset="-52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537615" y="2676554"/>
            <a:ext cx="6664574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1A3B87"/>
                </a:solidFill>
                <a:latin typeface="Montserrat" panose="00000500000000000000" pitchFamily="2" charset="-52"/>
              </a:rPr>
              <a:t>Информационные материалы </a:t>
            </a:r>
            <a:r>
              <a:rPr lang="ru-RU" b="1" dirty="0">
                <a:solidFill>
                  <a:srgbClr val="1A3B87"/>
                </a:solidFill>
                <a:latin typeface="Montserrat" panose="00000500000000000000" pitchFamily="2" charset="-52"/>
              </a:rPr>
              <a:t>«Наши герои» </a:t>
            </a:r>
            <a:r>
              <a:rPr lang="ru-RU" sz="1600" dirty="0">
                <a:solidFill>
                  <a:srgbClr val="000000"/>
                </a:solidFill>
                <a:latin typeface="Montserrat" panose="00000500000000000000" pitchFamily="2" charset="-52"/>
              </a:rPr>
              <a:t>-список выдающихся российских государственных деятелей, деятелей культуры и спорта, и их краткие </a:t>
            </a:r>
            <a:r>
              <a:rPr lang="ru-RU" sz="1600" dirty="0" smtClean="0">
                <a:solidFill>
                  <a:srgbClr val="000000"/>
                </a:solidFill>
                <a:latin typeface="Montserrat" panose="00000500000000000000" pitchFamily="2" charset="-52"/>
              </a:rPr>
              <a:t>биографии</a:t>
            </a:r>
            <a:r>
              <a:rPr lang="en-US" sz="1600" dirty="0" smtClean="0">
                <a:solidFill>
                  <a:srgbClr val="000000"/>
                </a:solidFill>
                <a:latin typeface="Montserrat" panose="00000500000000000000" pitchFamily="2" charset="-52"/>
              </a:rPr>
              <a:t> </a:t>
            </a:r>
            <a:r>
              <a:rPr lang="ru-RU" sz="1600" dirty="0" smtClean="0">
                <a:solidFill>
                  <a:srgbClr val="000000"/>
                </a:solidFill>
                <a:latin typeface="Montserrat" panose="00000500000000000000" pitchFamily="2" charset="-52"/>
              </a:rPr>
              <a:t>Письмо </a:t>
            </a:r>
            <a:r>
              <a:rPr lang="ru-RU" sz="1600" dirty="0">
                <a:solidFill>
                  <a:srgbClr val="000000"/>
                </a:solidFill>
                <a:latin typeface="Montserrat" panose="00000500000000000000" pitchFamily="2" charset="-52"/>
              </a:rPr>
              <a:t>от 8 июня 2023 г. № АБ-2447/06</a:t>
            </a:r>
            <a:endParaRPr lang="ru-RU" sz="1600" dirty="0">
              <a:latin typeface="Montserrat" panose="000005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767557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165"/>
            <a:ext cx="1219016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038363" y="363181"/>
            <a:ext cx="6096000" cy="89255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b="1" dirty="0">
                <a:solidFill>
                  <a:srgbClr val="1A3A84"/>
                </a:solidFill>
                <a:latin typeface="Montserrat" panose="00000500000000000000" pitchFamily="2" charset="-52"/>
              </a:rPr>
              <a:t>СОВЕТНИК ДИРЕКТОРА</a:t>
            </a:r>
          </a:p>
          <a:p>
            <a:pPr>
              <a:spcAft>
                <a:spcPts val="1000"/>
              </a:spcAft>
            </a:pPr>
            <a:r>
              <a:rPr lang="ru-RU" sz="2400" b="1" dirty="0">
                <a:solidFill>
                  <a:srgbClr val="1A3A84"/>
                </a:solidFill>
                <a:latin typeface="Montserrat" panose="00000500000000000000" pitchFamily="2" charset="-52"/>
              </a:rPr>
              <a:t> ПО ВОСПИТАНИЮ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6631" y="464149"/>
            <a:ext cx="2560638" cy="974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6695" y="1870991"/>
            <a:ext cx="3286125" cy="3286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776605" y="1672055"/>
            <a:ext cx="399981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3600" b="1" dirty="0">
                <a:solidFill>
                  <a:srgbClr val="1A3A84"/>
                </a:solidFill>
                <a:latin typeface="Montserrat" panose="00000500000000000000" pitchFamily="2" charset="-52"/>
              </a:rPr>
              <a:t>В 134 ШКОЛАХ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776604" y="2240300"/>
            <a:ext cx="601658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000" dirty="0">
                <a:solidFill>
                  <a:srgbClr val="1A3A84"/>
                </a:solidFill>
                <a:latin typeface="Montserrat" panose="00000500000000000000" pitchFamily="2" charset="-52"/>
              </a:rPr>
              <a:t>Республики Карелия </a:t>
            </a:r>
          </a:p>
          <a:p>
            <a:pPr lvl="0"/>
            <a:r>
              <a:rPr lang="ru-RU" sz="2000" dirty="0">
                <a:solidFill>
                  <a:srgbClr val="1A3A84"/>
                </a:solidFill>
                <a:latin typeface="Montserrat" panose="00000500000000000000" pitchFamily="2" charset="-52"/>
              </a:rPr>
              <a:t>с 2022/2023 учебного года </a:t>
            </a:r>
            <a:r>
              <a:rPr lang="ru-RU" sz="2000" dirty="0" smtClean="0">
                <a:solidFill>
                  <a:srgbClr val="1A3A84"/>
                </a:solidFill>
                <a:latin typeface="Montserrat" panose="00000500000000000000" pitchFamily="2" charset="-52"/>
              </a:rPr>
              <a:t>введена </a:t>
            </a:r>
            <a:r>
              <a:rPr lang="ru-RU" sz="2000" dirty="0">
                <a:solidFill>
                  <a:srgbClr val="1A3A84"/>
                </a:solidFill>
                <a:latin typeface="Montserrat" panose="00000500000000000000" pitchFamily="2" charset="-52"/>
              </a:rPr>
              <a:t>должность советник директора по воспитанию </a:t>
            </a:r>
            <a:r>
              <a:rPr lang="ru-RU" sz="2000" dirty="0" smtClean="0">
                <a:solidFill>
                  <a:srgbClr val="1A3A84"/>
                </a:solidFill>
                <a:latin typeface="Montserrat" panose="00000500000000000000" pitchFamily="2" charset="-52"/>
              </a:rPr>
              <a:t>и </a:t>
            </a:r>
            <a:r>
              <a:rPr lang="ru-RU" sz="2000" dirty="0">
                <a:solidFill>
                  <a:srgbClr val="1A3A84"/>
                </a:solidFill>
                <a:latin typeface="Montserrat" panose="00000500000000000000" pitchFamily="2" charset="-52"/>
              </a:rPr>
              <a:t>взаимодействию с детскими общественными </a:t>
            </a:r>
            <a:r>
              <a:rPr lang="ru-RU" sz="2000" dirty="0" smtClean="0">
                <a:solidFill>
                  <a:srgbClr val="1A3A84"/>
                </a:solidFill>
                <a:latin typeface="Montserrat" panose="00000500000000000000" pitchFamily="2" charset="-52"/>
              </a:rPr>
              <a:t>объединениями (работают </a:t>
            </a:r>
            <a:r>
              <a:rPr lang="ru-RU" sz="2000" dirty="0">
                <a:solidFill>
                  <a:srgbClr val="1A3A84"/>
                </a:solidFill>
                <a:latin typeface="Montserrat" panose="00000500000000000000" pitchFamily="2" charset="-52"/>
              </a:rPr>
              <a:t>152 специалиста)</a:t>
            </a:r>
          </a:p>
        </p:txBody>
      </p:sp>
    </p:spTree>
    <p:extLst>
      <p:ext uri="{BB962C8B-B14F-4D97-AF65-F5344CB8AC3E}">
        <p14:creationId xmlns:p14="http://schemas.microsoft.com/office/powerpoint/2010/main" val="2731276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0794"/>
            <a:ext cx="1219016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990593" y="-11094"/>
            <a:ext cx="3996607" cy="5527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800" b="1" dirty="0">
                <a:solidFill>
                  <a:srgbClr val="1A3A84"/>
                </a:solidFill>
                <a:latin typeface="Montserrat" panose="00000500000000000000" pitchFamily="2" charset="-52"/>
              </a:rPr>
              <a:t>«ОРЛЯТА </a:t>
            </a:r>
            <a:r>
              <a:rPr lang="ru-RU" sz="2800" b="1" dirty="0" smtClean="0">
                <a:solidFill>
                  <a:srgbClr val="1A3A84"/>
                </a:solidFill>
                <a:latin typeface="Montserrat" panose="00000500000000000000" pitchFamily="2" charset="-52"/>
              </a:rPr>
              <a:t>РОССИИ</a:t>
            </a:r>
            <a:r>
              <a:rPr lang="ru-RU" sz="2800" b="1" dirty="0">
                <a:solidFill>
                  <a:srgbClr val="1A3A84"/>
                </a:solidFill>
                <a:latin typeface="Montserrat" panose="00000500000000000000" pitchFamily="2" charset="-52"/>
              </a:rPr>
              <a:t>»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7615106" y="2304479"/>
            <a:ext cx="293458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1A3A84"/>
                </a:solidFill>
                <a:latin typeface="Montserrat" panose="00000500000000000000" pitchFamily="2" charset="-52"/>
              </a:rPr>
              <a:t>Развитие ценностных ориентиров </a:t>
            </a:r>
            <a:endParaRPr lang="ru-RU" dirty="0" smtClean="0">
              <a:solidFill>
                <a:srgbClr val="1A3A84"/>
              </a:solidFill>
              <a:latin typeface="Montserrat" panose="00000500000000000000" pitchFamily="2" charset="-52"/>
            </a:endParaRPr>
          </a:p>
          <a:p>
            <a:r>
              <a:rPr lang="ru-RU" dirty="0" smtClean="0">
                <a:solidFill>
                  <a:srgbClr val="1A3A84"/>
                </a:solidFill>
                <a:latin typeface="Montserrat" panose="00000500000000000000" pitchFamily="2" charset="-52"/>
              </a:rPr>
              <a:t>у </a:t>
            </a:r>
            <a:r>
              <a:rPr lang="ru-RU" dirty="0">
                <a:solidFill>
                  <a:srgbClr val="1A3A84"/>
                </a:solidFill>
                <a:latin typeface="Montserrat" panose="00000500000000000000" pitchFamily="2" charset="-52"/>
              </a:rPr>
              <a:t>обучающихся начальных классов</a:t>
            </a:r>
          </a:p>
        </p:txBody>
      </p:sp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3962" y="200441"/>
            <a:ext cx="2825236" cy="1792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0" y="6251944"/>
            <a:ext cx="12192000" cy="606056"/>
          </a:xfrm>
          <a:prstGeom prst="rect">
            <a:avLst/>
          </a:prstGeom>
          <a:solidFill>
            <a:srgbClr val="BD4336"/>
          </a:solidFill>
        </p:spPr>
        <p:txBody>
          <a:bodyPr lIns="0" tIns="0" rIns="0" bIns="0">
            <a:noAutofit/>
          </a:bodyPr>
          <a:lstStyle/>
          <a:p>
            <a:r>
              <a:rPr lang="ru" sz="2400" b="1" dirty="0" smtClean="0">
                <a:solidFill>
                  <a:srgbClr val="FFFFFF"/>
                </a:solidFill>
                <a:latin typeface="Arial Narrow"/>
              </a:rPr>
              <a:t>             Задача</a:t>
            </a:r>
            <a:r>
              <a:rPr lang="ru" sz="2400" b="1" dirty="0">
                <a:solidFill>
                  <a:srgbClr val="FFFFFF"/>
                </a:solidFill>
                <a:latin typeface="Arial Narrow"/>
              </a:rPr>
              <a:t>: </a:t>
            </a:r>
            <a:r>
              <a:rPr lang="ru" sz="2400" dirty="0">
                <a:solidFill>
                  <a:srgbClr val="FFFFFF"/>
                </a:solidFill>
                <a:latin typeface="Arial Narrow"/>
              </a:rPr>
              <a:t>провести церемонию посвящения в «Орлята России»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839230" y="491549"/>
            <a:ext cx="6531248" cy="6052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50800" lvl="0">
              <a:lnSpc>
                <a:spcPts val="2000"/>
              </a:lnSpc>
            </a:pPr>
            <a:r>
              <a:rPr lang="ru" dirty="0" smtClean="0">
                <a:solidFill>
                  <a:srgbClr val="1A3A84"/>
                </a:solidFill>
                <a:latin typeface="Montserrat" panose="00000500000000000000" pitchFamily="2" charset="-52"/>
              </a:rPr>
              <a:t>В </a:t>
            </a:r>
            <a:r>
              <a:rPr lang="ru" dirty="0">
                <a:solidFill>
                  <a:srgbClr val="1A3A84"/>
                </a:solidFill>
                <a:latin typeface="Montserrat" panose="00000500000000000000" pitchFamily="2" charset="-52"/>
              </a:rPr>
              <a:t>новом учебном году </a:t>
            </a:r>
            <a:r>
              <a:rPr lang="ru" dirty="0" smtClean="0">
                <a:solidFill>
                  <a:srgbClr val="1A3A84"/>
                </a:solidFill>
                <a:latin typeface="Montserrat" panose="00000500000000000000" pitchFamily="2" charset="-52"/>
              </a:rPr>
              <a:t>стартовала </a:t>
            </a:r>
            <a:r>
              <a:rPr lang="ru" dirty="0">
                <a:solidFill>
                  <a:srgbClr val="1A3A84"/>
                </a:solidFill>
                <a:latin typeface="Montserrat" panose="00000500000000000000" pitchFamily="2" charset="-52"/>
              </a:rPr>
              <a:t>кампания по регистрации </a:t>
            </a:r>
            <a:r>
              <a:rPr lang="ru" dirty="0" smtClean="0">
                <a:solidFill>
                  <a:srgbClr val="1A3A84"/>
                </a:solidFill>
                <a:latin typeface="Montserrat" panose="00000500000000000000" pitchFamily="2" charset="-52"/>
              </a:rPr>
              <a:t>на </a:t>
            </a:r>
            <a:r>
              <a:rPr lang="ru" dirty="0">
                <a:solidFill>
                  <a:srgbClr val="1A3A84"/>
                </a:solidFill>
                <a:latin typeface="Montserrat" panose="00000500000000000000" pitchFamily="2" charset="-52"/>
              </a:rPr>
              <a:t>участие </a:t>
            </a:r>
            <a:r>
              <a:rPr lang="ru" dirty="0" smtClean="0">
                <a:solidFill>
                  <a:srgbClr val="1A3A84"/>
                </a:solidFill>
                <a:latin typeface="Montserrat" panose="00000500000000000000" pitchFamily="2" charset="-52"/>
              </a:rPr>
              <a:t>в программе</a:t>
            </a:r>
            <a:endParaRPr lang="ru" dirty="0">
              <a:solidFill>
                <a:srgbClr val="1A3A84"/>
              </a:solidFill>
              <a:latin typeface="Montserrat" panose="00000500000000000000" pitchFamily="2" charset="-52"/>
            </a:endParaRPr>
          </a:p>
        </p:txBody>
      </p:sp>
      <p:pic>
        <p:nvPicPr>
          <p:cNvPr id="17" name="Picture 9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54" t="2852" r="4430" b="4130"/>
          <a:stretch/>
        </p:blipFill>
        <p:spPr bwMode="auto">
          <a:xfrm>
            <a:off x="1362113" y="1266562"/>
            <a:ext cx="4476305" cy="3448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5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305" y="4994975"/>
            <a:ext cx="1085850" cy="114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16115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160" cy="6858000"/>
          </a:xfrm>
          <a:prstGeom prst="rect">
            <a:avLst/>
          </a:prstGeom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70" t="18609" b="5245"/>
          <a:stretch/>
        </p:blipFill>
        <p:spPr bwMode="auto">
          <a:xfrm>
            <a:off x="516026" y="1731609"/>
            <a:ext cx="4398873" cy="32317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85398" y="313617"/>
            <a:ext cx="7697972" cy="1083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ru-RU" sz="2800" b="1" dirty="0">
                <a:solidFill>
                  <a:srgbClr val="1A3A84"/>
                </a:solidFill>
                <a:latin typeface="Montserrat" panose="00000500000000000000" pitchFamily="2" charset="-52"/>
              </a:rPr>
              <a:t>РОССИЙСКОЕ ДВИЖЕНИЕ ДЕТЕЙ </a:t>
            </a:r>
            <a:endParaRPr lang="ru-RU" sz="2800" b="1" dirty="0" smtClean="0">
              <a:solidFill>
                <a:srgbClr val="1A3A84"/>
              </a:solidFill>
              <a:latin typeface="Montserrat" panose="00000500000000000000" pitchFamily="2" charset="-52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800" b="1" dirty="0" smtClean="0">
                <a:solidFill>
                  <a:srgbClr val="1A3A84"/>
                </a:solidFill>
                <a:latin typeface="Montserrat" panose="00000500000000000000" pitchFamily="2" charset="-52"/>
              </a:rPr>
              <a:t>И </a:t>
            </a:r>
            <a:r>
              <a:rPr lang="ru-RU" sz="2800" b="1" dirty="0">
                <a:solidFill>
                  <a:srgbClr val="1A3A84"/>
                </a:solidFill>
                <a:latin typeface="Montserrat" panose="00000500000000000000" pitchFamily="2" charset="-52"/>
              </a:rPr>
              <a:t>МОЛОДЕЖИ «ДВИЖЕНИЕ ПЕРВЫХ»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1840" y="6241312"/>
            <a:ext cx="12190161" cy="616688"/>
          </a:xfrm>
          <a:prstGeom prst="rect">
            <a:avLst/>
          </a:prstGeom>
          <a:solidFill>
            <a:srgbClr val="BD4336"/>
          </a:solidFill>
        </p:spPr>
        <p:txBody>
          <a:bodyPr lIns="0" tIns="0" rIns="0" bIns="0">
            <a:noAutofit/>
          </a:bodyPr>
          <a:lstStyle/>
          <a:p>
            <a:pPr marL="19812" marR="71628" indent="0" algn="ctr">
              <a:lnSpc>
                <a:spcPts val="2160"/>
              </a:lnSpc>
              <a:spcBef>
                <a:spcPts val="1260"/>
              </a:spcBef>
            </a:pPr>
            <a:r>
              <a:rPr lang="ru" sz="2400" b="1" dirty="0">
                <a:solidFill>
                  <a:srgbClr val="FFFFFF"/>
                </a:solidFill>
                <a:latin typeface="Arial Narrow"/>
              </a:rPr>
              <a:t>Задача: </a:t>
            </a:r>
            <a:r>
              <a:rPr lang="ru" sz="2400" dirty="0">
                <a:solidFill>
                  <a:srgbClr val="FFFFFF"/>
                </a:solidFill>
                <a:latin typeface="Arial Narrow"/>
              </a:rPr>
              <a:t>обеспечить тесное взаимодействие первичных отделений РДДМ в рамках реализации различных проектов и программ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984144" y="2987218"/>
            <a:ext cx="7005819" cy="17594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100" marR="48260" indent="0">
              <a:lnSpc>
                <a:spcPts val="2592"/>
              </a:lnSpc>
              <a:spcAft>
                <a:spcPts val="1260"/>
              </a:spcAft>
            </a:pPr>
            <a:r>
              <a:rPr lang="ru" sz="1600" dirty="0">
                <a:solidFill>
                  <a:srgbClr val="223764"/>
                </a:solidFill>
                <a:latin typeface="Montserrat" panose="00000500000000000000" pitchFamily="2" charset="-52"/>
              </a:rPr>
              <a:t>Совместное письмо Минпросвещения России, Общероссийского общественно-государственного движения детей и молодежи «Движение первых», Федерального агентства по делам молодежи от 16 февраля 2023 г. №СК-224/06/04-02/144/КР/Т04-06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5098664" y="2225855"/>
            <a:ext cx="6176215" cy="884715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marL="16764" marR="73152" indent="0" algn="just">
              <a:lnSpc>
                <a:spcPts val="1920"/>
              </a:lnSpc>
              <a:spcBef>
                <a:spcPts val="3990"/>
              </a:spcBef>
              <a:spcAft>
                <a:spcPts val="1260"/>
              </a:spcAft>
            </a:pPr>
            <a:r>
              <a:rPr lang="ru" sz="1600" dirty="0">
                <a:solidFill>
                  <a:srgbClr val="223764"/>
                </a:solidFill>
                <a:latin typeface="Montserrat" panose="00000500000000000000" pitchFamily="2" charset="-52"/>
              </a:rPr>
              <a:t>Создание среды, в которой каждому ребенку, независимо от места проживания и возраста, интересно расти и развиваться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041294" y="1339564"/>
            <a:ext cx="56702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223764"/>
                </a:solidFill>
                <a:latin typeface="Montserrat" panose="00000500000000000000" pitchFamily="2" charset="-52"/>
              </a:rPr>
              <a:t>Перечень </a:t>
            </a:r>
            <a:r>
              <a:rPr lang="ru-RU" sz="2400" b="1" dirty="0" smtClean="0">
                <a:solidFill>
                  <a:srgbClr val="223764"/>
                </a:solidFill>
                <a:latin typeface="Montserrat" panose="00000500000000000000" pitchFamily="2" charset="-52"/>
              </a:rPr>
              <a:t>основных мероприятий на </a:t>
            </a:r>
            <a:r>
              <a:rPr lang="ru-RU" sz="2400" b="1" dirty="0">
                <a:solidFill>
                  <a:srgbClr val="223764"/>
                </a:solidFill>
                <a:latin typeface="Montserrat" panose="00000500000000000000" pitchFamily="2" charset="-52"/>
              </a:rPr>
              <a:t>2023 </a:t>
            </a:r>
            <a:r>
              <a:rPr lang="ru-RU" sz="2400" b="1" dirty="0" smtClean="0">
                <a:solidFill>
                  <a:srgbClr val="223764"/>
                </a:solidFill>
                <a:latin typeface="Montserrat" panose="00000500000000000000" pitchFamily="2" charset="-52"/>
              </a:rPr>
              <a:t>год</a:t>
            </a:r>
            <a:endParaRPr lang="ru-RU" sz="2400" b="1" dirty="0">
              <a:solidFill>
                <a:srgbClr val="223764"/>
              </a:solidFill>
              <a:latin typeface="Montserrat" panose="000005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687011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786" y="-205289"/>
            <a:ext cx="12224786" cy="6888241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-32786" y="6326371"/>
            <a:ext cx="12224786" cy="550865"/>
          </a:xfrm>
          <a:prstGeom prst="rect">
            <a:avLst/>
          </a:prstGeom>
          <a:solidFill>
            <a:srgbClr val="BD4336"/>
          </a:solidFill>
        </p:spPr>
        <p:txBody>
          <a:bodyPr lIns="0" tIns="0" rIns="0" bIns="0">
            <a:noAutofit/>
          </a:bodyPr>
          <a:lstStyle/>
          <a:p>
            <a:pPr algn="ctr">
              <a:lnSpc>
                <a:spcPts val="2856"/>
              </a:lnSpc>
              <a:spcBef>
                <a:spcPts val="3990"/>
              </a:spcBef>
            </a:pPr>
            <a:r>
              <a:rPr lang="ru" sz="2400" b="1" dirty="0">
                <a:solidFill>
                  <a:srgbClr val="FFFFFF"/>
                </a:solidFill>
                <a:latin typeface="Arial Narrow"/>
              </a:rPr>
              <a:t>Задача: </a:t>
            </a:r>
            <a:r>
              <a:rPr lang="ru" sz="2400" dirty="0">
                <a:solidFill>
                  <a:srgbClr val="FFFFFF"/>
                </a:solidFill>
                <a:latin typeface="Arial Narrow"/>
              </a:rPr>
              <a:t>завершить создание школьных театров </a:t>
            </a:r>
            <a:r>
              <a:rPr lang="ru" sz="2400" b="1" dirty="0">
                <a:solidFill>
                  <a:srgbClr val="FFFFFF"/>
                </a:solidFill>
                <a:latin typeface="Arial Narrow"/>
              </a:rPr>
              <a:t>до конца 2023 г.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922868" y="150246"/>
            <a:ext cx="883607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rgbClr val="1A3A84"/>
                </a:solidFill>
                <a:latin typeface="Montserrat" panose="00000500000000000000" pitchFamily="2" charset="-52"/>
              </a:rPr>
              <a:t>РАЗВИТИЕ </a:t>
            </a:r>
            <a:r>
              <a:rPr lang="ru-RU" sz="2800" b="1" dirty="0" smtClean="0">
                <a:solidFill>
                  <a:srgbClr val="1A3A84"/>
                </a:solidFill>
                <a:latin typeface="Montserrat" panose="00000500000000000000" pitchFamily="2" charset="-52"/>
              </a:rPr>
              <a:t>ШКОЛЬНЫХ ТЕАТРОВ</a:t>
            </a:r>
            <a:r>
              <a:rPr lang="ru-RU" sz="2800" b="1" dirty="0">
                <a:solidFill>
                  <a:srgbClr val="1A3A84"/>
                </a:solidFill>
                <a:latin typeface="Montserrat" panose="00000500000000000000" pitchFamily="2" charset="-52"/>
              </a:rPr>
              <a:t> </a:t>
            </a:r>
            <a:r>
              <a:rPr lang="ru-RU" sz="2800" b="1" dirty="0" smtClean="0">
                <a:solidFill>
                  <a:srgbClr val="1A3A84"/>
                </a:solidFill>
                <a:latin typeface="Montserrat" panose="00000500000000000000" pitchFamily="2" charset="-52"/>
              </a:rPr>
              <a:t>И МУЗЕЕВ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861237" y="1635817"/>
            <a:ext cx="435934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1" dirty="0" smtClean="0">
                <a:solidFill>
                  <a:srgbClr val="1A3A8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2" charset="-52"/>
              </a:rPr>
              <a:t>102</a:t>
            </a:r>
            <a:r>
              <a:rPr lang="ru-RU" sz="4000" b="1" dirty="0" smtClean="0">
                <a:solidFill>
                  <a:srgbClr val="1A3A8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2" charset="-52"/>
              </a:rPr>
              <a:t> </a:t>
            </a:r>
            <a:r>
              <a:rPr lang="ru-RU" sz="2400" b="1" dirty="0" smtClean="0">
                <a:solidFill>
                  <a:srgbClr val="1A3A84"/>
                </a:solidFill>
                <a:latin typeface="Montserrat" panose="00000500000000000000" pitchFamily="2" charset="-52"/>
              </a:rPr>
              <a:t>     </a:t>
            </a:r>
            <a:r>
              <a:rPr lang="ru-RU" sz="1600" b="1" dirty="0" smtClean="0">
                <a:solidFill>
                  <a:srgbClr val="1A3A84"/>
                </a:solidFill>
                <a:latin typeface="Montserrat" panose="00000500000000000000" pitchFamily="2" charset="-52"/>
              </a:rPr>
              <a:t>школьных театра </a:t>
            </a:r>
          </a:p>
          <a:p>
            <a:r>
              <a:rPr lang="ru-RU" sz="1600" b="1" dirty="0" smtClean="0">
                <a:solidFill>
                  <a:srgbClr val="1A3A84"/>
                </a:solidFill>
                <a:latin typeface="Montserrat" panose="00000500000000000000" pitchFamily="2" charset="-52"/>
              </a:rPr>
              <a:t>(52,5 %)</a:t>
            </a:r>
            <a:endParaRPr lang="ru-RU" sz="1600" b="1" dirty="0">
              <a:solidFill>
                <a:srgbClr val="1A3A84"/>
              </a:solidFill>
              <a:latin typeface="Montserrat" panose="00000500000000000000" pitchFamily="2" charset="-52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861238" y="2846432"/>
            <a:ext cx="4201598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1" dirty="0" smtClean="0">
                <a:solidFill>
                  <a:srgbClr val="1A3A8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2" charset="-52"/>
              </a:rPr>
              <a:t>103</a:t>
            </a:r>
            <a:r>
              <a:rPr lang="ru-RU" sz="2400" b="1" dirty="0" smtClean="0">
                <a:solidFill>
                  <a:srgbClr val="1A3A84"/>
                </a:solidFill>
                <a:latin typeface="Montserrat" panose="00000500000000000000" pitchFamily="2" charset="-52"/>
              </a:rPr>
              <a:t>       </a:t>
            </a:r>
            <a:r>
              <a:rPr lang="ru-RU" sz="1600" b="1" dirty="0" smtClean="0">
                <a:solidFill>
                  <a:srgbClr val="1A3A84"/>
                </a:solidFill>
                <a:latin typeface="Montserrat" panose="00000500000000000000" pitchFamily="2" charset="-52"/>
              </a:rPr>
              <a:t>школьных </a:t>
            </a:r>
            <a:r>
              <a:rPr lang="ru-RU" sz="1600" b="1" dirty="0">
                <a:solidFill>
                  <a:srgbClr val="1A3A84"/>
                </a:solidFill>
                <a:latin typeface="Montserrat" panose="00000500000000000000" pitchFamily="2" charset="-52"/>
              </a:rPr>
              <a:t>музея </a:t>
            </a:r>
            <a:endParaRPr lang="ru-RU" sz="1600" b="1" dirty="0" smtClean="0">
              <a:solidFill>
                <a:srgbClr val="1A3A84"/>
              </a:solidFill>
              <a:latin typeface="Montserrat" panose="00000500000000000000" pitchFamily="2" charset="-52"/>
            </a:endParaRPr>
          </a:p>
          <a:p>
            <a:r>
              <a:rPr lang="ru-RU" sz="1600" b="1" dirty="0" smtClean="0">
                <a:solidFill>
                  <a:srgbClr val="1A3A84"/>
                </a:solidFill>
                <a:latin typeface="Montserrat" panose="00000500000000000000" pitchFamily="2" charset="-52"/>
              </a:rPr>
              <a:t>(53 </a:t>
            </a:r>
            <a:r>
              <a:rPr lang="ru-RU" sz="1600" b="1" dirty="0">
                <a:solidFill>
                  <a:srgbClr val="1A3A84"/>
                </a:solidFill>
                <a:latin typeface="Montserrat" panose="00000500000000000000" pitchFamily="2" charset="-52"/>
              </a:rPr>
              <a:t>%)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5254230" y="2969542"/>
            <a:ext cx="601248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2000" dirty="0">
                <a:solidFill>
                  <a:srgbClr val="1A3B87"/>
                </a:solidFill>
                <a:latin typeface="Montserrat" panose="00000500000000000000" pitchFamily="2" charset="-52"/>
              </a:rPr>
              <a:t>В каждом муниципальном образовании республики определен муниципальный </a:t>
            </a:r>
            <a:r>
              <a:rPr lang="ru-RU" sz="2000" dirty="0" smtClean="0">
                <a:solidFill>
                  <a:srgbClr val="1A3B87"/>
                </a:solidFill>
                <a:latin typeface="Montserrat" panose="00000500000000000000" pitchFamily="2" charset="-52"/>
              </a:rPr>
              <a:t>куратор</a:t>
            </a:r>
            <a:endParaRPr lang="ru-RU" sz="2000" dirty="0">
              <a:solidFill>
                <a:srgbClr val="1A3B87"/>
              </a:solidFill>
              <a:latin typeface="Montserrat" panose="00000500000000000000" pitchFamily="2" charset="-52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254230" y="1568113"/>
            <a:ext cx="601248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1A3B87"/>
                </a:solidFill>
                <a:latin typeface="Montserrat" panose="00000500000000000000" pitchFamily="2" charset="-52"/>
              </a:rPr>
              <a:t>Региональный координатор в Республике Карелия - Карельский институт развития образования</a:t>
            </a:r>
          </a:p>
        </p:txBody>
      </p:sp>
      <p:sp>
        <p:nvSpPr>
          <p:cNvPr id="15" name="AutoShape 4" descr="data:image/png;base64,iVBORw0KGgoAAAANSUhEUgAAAPEAAADRCAMAAAAquaQNAAACjlBMVEX////tGyTsxXgAAADipCvs0ZqRcZqNBg3/pmrBKC3p6enuGyPBKCz//v+/KC7wGyTrAADzy3vGKS7z8/PAwMCHAADuAAAzMzOKAAAAAAh0dHTY2NjJwwmQBg3Jycnw8PCJiYnswW/Dw8NISEhiYmKysrKnp6dvb2/e3t7T09MABADtABPfICjlHSZPT09nZ2f49ec/AAB+fn6SkpIbGxsmJibKJSxNTU3SIysAABKyhCnsyYBbAAA6OjqeJCp+AABkVjfrzYyzKC4xAABNAAAmAABtGyGbCxKJFByqGyF2HSDpgoXz4+VvAADp1KM8ExRrXEbDDhMhCw9aGh0SAABMFxk/Bg3AFR7dp6lzGyPMd3nq19csDRDpWl7pc3e0ExnhvLvJZ2krAADpnqPu2rOJfWPjQEl+ZYbbl2eYak2oJi30wYe0fVecAADzqG317djenQDgrURFNR+Pby1qViTIPEPLVlqphYm9hoSONz49LTFmUFMSKCWzVFVhGyVLJieDYmLFq636wcV1MTmjQEOpYmO6l5XVpadeCA/UgoWEa2rarKu7jI3lSlGRJyvMfoPPAASbh4nwNj3ZX2KXRUd9SUz6zc3yj5Tw37y3p4LSvpG/ppcWHhduVnk/Mkurj51YOSyShmJfS22ehag1KCGjdVYiHCx2Uz8AGhVTOCu6qn2jj4ISEyftomxPTzm8lG1aWzXbz0RfYxaNex3PsgqQjwLKyWL399I5LUROFC1FVREkJQCBgC+1t3LLz6KwrBahnh0sMgCqmYeQkm2+rL/lYEjhchPhVx/n6ZyjpEo2NgDNyrDd2k/Z2YO8vUc5PSkYHABfSRQ8KgDHlDbBmU1KNACfilVpSwDohFR9bElJvThGAAAgAElEQVR4nO19i38T15X/iGsiZI1mlJEf+CHb4Lc045dsIYwtB2FkSfillwWxwQYDAUGwgUDSNpsWNqQmCW5CsrxC0kJJaNKGtmQp+TW0pOn+dtPQNE1J0+1/8zvn3hlZsiVbMuzub3dzPjz0GN2533ve5z6G476hb+gb+ob+t5NpdHRi1PJf3QskE/3zH00v7YwFkXb2P2BD/VuPxY5PPIwuLU2Wp9uam9tqG0f7+9kQZT1Qlq180Cm4vdGh6MxMc01bXcPyxnj0mW91tW4a8c60Njtq85fVBMflF1QNfbu5LpsejLaSsFvfFSKhgdmdW3Pg1VYp5vaGyFh4jNhIpOvlirZi0lSXc48rvkPIUDgEbYwF/E+3tZPm2socmzCtbXuWtM4QQtqzuZo7Vz303EhcEmbDhPT2/MNEdow6d8waJraw2zMbGgqEwqFoaymALagnpLQga7W2FDSTSCDuCdii22y9ZGTsuQbOUltDbFUVWYtLZW0T2RzweLzE6yUV2f0mn3zv8e9GAoJTigfGAPXTZUv+pOF7m4AlcacQsA35/CGi7yJe/UgT3rDB0U2KqyqWRt3gWEc2+TxOwUuicY9ts7WXBNybm/HmjVUdpNrRuGQbJryw/tXjTk+YBGSefDfbcXKQrr3HwrawxykhqzeTZ9tqGzL3tK7+WdI763E6YVyH3H59iMxYrbtsrX2+3mepIlkKQDg7FmnD1FhXQ4pLX/dI2Ndo3OkpIQNWfcQWkOKbumvxkspaEJfuqoKMWmKpcFSTYkfZ6JZYPAp4xZiNjGYJmDO1h3t1ihCA/ktIHnfXJgI9qisoS1YpS8PaurZuEAJfnF6FffXr9ZtDIb3e6iNjI9Y+TxepP9Gf6BC2sbYsmVWWsgJHPQxHVcHoVhSqKHnOI7s8kciIVa8fiERmJGe8lzgYzsoCvF11W93ahuQ2KhsLHDXQdttaC1f5eDA+RLySKDpJaPXJbBFzPx35x1adcpz3hUjAIxkMBkkyeNyBGcBNyE+6kTrg1bPr6v/peQ+Ahe+hr+G41KfXbxqJAHv01tZNm0b0VknwkYhv5+QENfyVjXVt1e3YSDESvmhvqqptqOzfejwYk9zQV4+s0wljYdKjB9o1EunlDU4Yt5qERjasdZR2p7bRgW3Q8Tsd9IVsAcGlE502b8nqU1kjniBPP7dJVLbuDLqjJOo2SAbBwCMfDYLH8/ypZ144AfT975/eCWwx8DyI/hj01SVb9daRTTObrNhbvW0mBK8ESZodIl3+oPP4zsmXRim/TZb8BqCy/EpgleXc1p18MAYmAIRYcCpGnTzmbe3FNqw+W4D0+vEGvsizjmSBxiYakRryE+y2TPoHSGhWkJw60WUL7OqyFr6cJWATd4JM9IYU87nR40G/10a8KLYGRoDcGVNJ4vFd3EvvI1PAm/U2nzXI+/XWGeIL7dJbBRSAMIls8ziDsWCM9xx//PRWRpOndx7j4TNo3B0mY9iGTmcUo2FfCR2zPn3rZh9p9QvYhruXrKtNb7uofeo/rW8F7oDlcemMcsTbBbq1+pmsmczV15zrInLRSW7ieNAJjA554wKC5ilqIQHe4AmEUJwll07WU8AjvYJw3m4w9OlDvfrQZp/VyQtoAIdIKBCHnkt8bI54CRuJbyMgIhIPDDYaddGwP9SFLPZLVj2Z6SnZ5XcaELPHtxkc/Gi6EKF/6+tdBDVQEgyyKAJgK5q+XBBbyIuTAyUugMyNPh6MCbNRUhKeRdTQZYTOLBpEHEPAGuirCID1mzbrB4gQ28q99oog9A0Qn35zZGBccfG0wwCahGc9Aqo9z7QfPw1HSHQWPwQG60RlU9iA7IHhE3jBOmPT+8jmcZ3sZG0ENpPIP556eesEhIQWoP7+cy9NnvpWL7TsRqUzuKANmWzr60XTt/qF7BFzteTUDj3xF21F+N8/FowZ3N4IgYgqMOt2x93u2W3QU9pVCYQRhlVv7dkMQhyZlXiQve1B4PJIyKrfRALjouJy8gbKaYhqyJAX2ohjG94ogagFh8zgRLzY2YBLTwYQMZoOv3Uz9DxExkWdTpGdbOCwjdauHn1fH3iGnq5WQiJet8EJBkVwKaAVMTILCo1N9GTtntDqjbU+v9dPfEWT9P3o6WNoXdwBiCGRbJEh7yw106h8FDBoHCjvkBTDQeK2BA0CyKRV32rrjUF/ZZBM7DAIxrbwmM0GbZSEorQNA++UFVFEwOM2v87f2ooy3Sc4ZcEAggLwN5E+EQReVGQXqoEAwhUNldCOhKLb3NgGto54daKfuGGgZtBf6HNg8UvBONxKjtlGXtmhKs7o5PEgoAaMSAbJyYNSI17oSkyvn8G4I26DIMKitiDwXSDXYME2A4tEI/AIVJ9HYyfRJgRqDiWXrBgpXFHns8XE2IBNj4h56bjiMggQecFbCL909BqjDuSFKhXc28PawGEHAy0rcImozNjifutMCJvI2lTT/sYkLxjMmDJCxov2nlelwzKBngQIjA78M37sGDWu4ri+Z5NtwGrlowEpuFXNtn4QNPh37QL77YsQvRFH30h5hCNG/4JmOoEtlLs4bPLYEJqDCDNbhthE5fagJOgjrVartYuMueh19HJoB0fewAZfgmaoDYA/MTIjgazbaEhQmEueXhnjhRBIV5/iJlHZXnR2y1ZNJ0z9oxNAkPlPbrdjL5Q+YDBItJ6fDUn8sUQbxyGmQLnW60dIq4w9NbLeMpIVBZHqVLyKj7hhTPpaR6hMS0IQZGsrjNoAU+tdxKcwzBpuaAoJmxGZBCgzxC8D4F3ozq09EzkAxntBd/FWsjwC97LbzWblzI7zk1tPnkM6uXXHXjviBRW2dkVCOKa8h3ik2JxDqIwJTnDKePOBCPHRThnR/9D+ikajbg6Azm8Ly6JOsTKTo+cNbOiOOyV/K8o1sjniFxOY6a9Fca4VEcasJIDDb52JUJk+lWMRZGfM6SU4UuNgC9j4inYETqnIbjdSSdWNzxBblxVuIUhjARC1xMiauImggd8UYhHYDPRXmetwEoFWKG7bmBP4JBfq0Y2iTBti1GT2g833l1C2gxEkQ35UZZ1xfhsi6IQPhFF0wYU+mw/+XT2bcz3ieEwY20y7K+vcECLEdPM6DCOsG2+F5J9aGsHpjYKSWlf75pr4QUwSQN4Z9RKbzyUubEOBMYtC6G8UgyCP1E5bwcShUMOobYUoxcd0AyzCCLSB+iGmNiHK/jCZcYlyH4bjEWqnC3OtRZg4y/GYR71Vn6LzR4kt4Jdp+4wUl3+mhIwMoMhBuCDN2jwGtBqFlVoLHHdM4t2ki3HIqp+JQBI9ntSGTnG6w7YIgrDb93r01t7NdHAEEOrjrJXRIIRsAcZ5EG0YNzLki8lz3RDlGAzEmFsRgxSvdROViMLv58phIMsx5yyzGoA5qMNxJCVDMwEfEPXLod4B7ASNj6Q4iUu8gPdKspAglNBdHxNswDzQGwIfGqVtBLwjEYg/kO92s33LS6cKQVXpdSDThuAEa+HEakzdwkSf1Ab8LBRl3fAO2aANP5iAGLvA2hvBi1bHc8cLLOqPObclutvTF5MV17jbF5iZYagBrfpdnyB5yCx4WYzsvMlNvBRM7i7tMe3pTBja8MdktA1mZce5/pd7VltVq+yH6F1iLC7gninEt4axUFILtA3oRtiLbYB1UGJ92pczdNCswRyirQSdev3E407obs9cd/XWvnGaAYz3JX/ohxTWBlYLsgfQn9RSx05wc9DdpMthoPpiiibayvbJc6MnTvWsBoNOAizYmmNxHff8ahgBHNBNKU3ocfypXsjQmZ7E56r8xx5fBuD8nsJCsL/CUMSXfK80BPGOJ+J1UsD6whMNKeU0iwBRYWTXwl/B4I2P8//wzDOv+woLV1vRxHZReUGWaj2u4xCMB+Q6TkaW6AYFTEMPv8GzrDmC2dVUP4FD8cXuhUrnsXmdguDHt4WVlXUpzYyCi/LYhvzpf70ayEpN34BtRvVLBkMijHGMvhKjkAVnnIT7lsALmRYFLC1LpjnuhULsAHjYsZDHnwlzH2Y4bhKAIJthKjxhcqS2szXIg1AOeRbtL3SWBZco0nxMDeUtdWfsYh8bB7hLWFhs6NGO+1DFElYvV7IUqmMuDNncTiEdaL+AmW6AuEGHVSZCEl41r6EfxAySJxLyCBkxWyEORe6ABTQIPB/TWJTvOGuEoB0Vhwm2J4Oo0DbGIj1WGDE+NrHcCadRChnj9TAJYILiT0Hdh/wA9g2FPBJ1xFaXIvet/hZXOr8hsF4wbGTWmQEz2KwxFGy/gCUWfk4mG2sVmpeBg8ZszROxxQ0ZmtB3kRE969GTJ5aHF+hllGuMf6RZkEpa+wBtZYQ9gHEXvMSLjPb3CX3gFIEjPQsRQ/gG/sZLwh6nwb+gx8jgGRxAaAZ7HJtTwopaCKmCDDF4KQmG3msQ+hZKm9W3y+bjsSolCX2FOeVMqfQ82tA+yIOl+BgJgGhBl3jMcWmiC2lugAzFgcEw8ALvZKFf4WjzwoYgYuWdEKpiGwA62bX19JJNANegVg5jx5LqWGtP2I20nGTA2MaKdVECfl9K1TCrdWAExt1Jy28o9oXLM1xI/dTRgb8QkM1YfZN4WtvDNFxwh8mQ24llAevAgMQ7WZT75ET9/GZMTLBxgEq2eVgK7/f3Aem7dpGoG76SBFo0lII7TUlKCIghJ4QuwF2tkAH6BZyjiWDhBH5vRerrcwc2k+dAAgXUPypBPcudkAR6plCFbDA4sSgd8vo8HkHwxN2BKIxA3CnxdFgHZkDmGeLgCwsRA4bTQR5FLgCh9TZ3nLYxGxgioW0etUZAbbQwkZLhVSBiHWg4tK4fYbbc6fHayFDAzfox6x2DWB3wYhlENROrn18mWguIV2WhFjZji4Z4YIhVlyA2DsQFynA/VUVALCgM8csL9RhRTIwDm4HPbu+Q2gTExljY1IiPxX4wTwErXgDE4J6soDk+WrQvpCGC2zumtRGe9YCGQe94p2Yhcir2JFG/2bxVdcp66pfZvITg8cRheLWKPYS1MhrTMAyJiviZBTxmkC2PB2NoBejMRnIblKRY7PSCeWKGOMYQY0TWp0ByyWN1S6BtYL0LFELiXRBz6lTIhctcoLDVbDSf47hvrVbNg58aLITNa2V6iLLGRdYlQMyriE+l4bE6iI+PB52CVtvX6vw4jRMLHv9+GgPb+CqWimT0F5IPHTZNjHm+EE27n5UHwW/0QTdokYAJ9evLA8xtseuM9n5wygmbCA5YNVwGantwSBVaZAbEBo3H47NVmRu1TOwcD8ZiaisUrTMWDB7PsBah4VVazkLEhgCkGeN0AAR+gXeSmQ0ZpyyeWD5inXH7a5OnVic7gj7VHasCNE49EnQpDMEDq7H3DTgWbdc0uvVxT4wtkAkGY56dkxMZ3WdlqYJVsT4q1dARvIPRZTBgxVEXnEvIrOIc4tWzywTMTaKZhFw9ickp1KdT+nqCrPBi1Xs1xDrrQN3SjZvyRyktpXFNZ404yaBHxOA3dCrivkIsj40n+hJjBWAagheeWHaMWYSN6MyjKUxOAgzGzKqwse2zJiHuKsjlNov3rnovlg8VRBw49fqTtKoHlsDvk+HjYKIzijGBOLnMliNZzBSAfTI9k2XRC7EluxXciSKmI21tXXrZSNZUc4bWofskQQoETgXp3ZyC8/G1r4gsNGGjz4TaaAQxL8xlcm0eqWi200R5Po2Lohfsl1pNTEIs9m1+gIhnPjW/RtuMgYcI6J9+hZZtJUPsNCJmQjwn1NRW5zYPMY9eY8phN73AwhB9T0xJqI4simisVMTjfV6wpqrlIg8PMOf4B2YawQPPFoJzBsQKZJOnHUGdmmOwzrB+ANNzWAixkM7baTPmc5U9flV1E9YC5QgQC6oej/u90n8I4tp/YmBAj2cLT9C7KRCF7/xWUKT6rfZLJZnareVQ/0m0oRNMkcXnudd5qyo8Rh2+8uljMNjRZMTPQRDEEOs3ZXMLS1lZNha1oYneAawV7/a9fJbxG2J8nwv7IlpVDVNFLaaf6cl1fR+lUXOReQLDTNbOk/knxv2a8ECrq1+fLZSNom4IYlnN8wOPtbh6ILr0HfLrSXcHqVpa5SzF26k1cQl8PPA6tSwMcUxMRBxq+AHjMq5vXV4S8ZodwihOM13GVwpGgxSxah1WvzxrxTsPCXQNAtK4BxCrUWbv95a8QRlprwI73E6WZkgxDQuMLsHg8TLpBcSC5OPFOUVWdJo56WldXhJhB6RmkOszqtFvG31SSPgAaHbCRxcpjIHlYlUAMeae5dUoUyFL3tREGtaBB6utqu1Ysi9tdTQQkoGx0XEVMSgyQ8wUuU+beINwr2sC2z+zIzfA/Rh6mE9y3A5musTw6JOSVTMQRrknv0fGecAQTh2wK4KzbjV3EmNkYqkb1DZz6yBKcVRxHUu67trS7SyWNkhRfxJiP+NGX5IaAzNmBtAATRaZc0RshjjHfl6NM1EzXxrHxXhsiI06PVdIhz2EZSkmUXLYA5kQvdi3a8lcra6Nq+vmOFLBdTcudW0+OVkELgJEWQpriCGRmbWqwgWIgzp1elUcb+3B39jFnBHjr89w3EnVdPWd8mPer46l/RT3JJowF0WsrtAZMvAC4/dQ15I3yAf/ReramrjKLBwZaVQw0AT35HUzxJhyuX2sM4qqxiriTbMQtU7ajTkiHqWIjRx3TkXM6/1YWIuxHNQ+yeGKDNE5hHURZiedQ05IckW6OimLRWPVFVwDAbMFzF6S2hw0LnAaDLMBBhIrKe6Ami316a06p6wq8vhmTI0hFM8RMQVqNI9S8aYy64sZGGJcxwHyjkMq+nF+XPXBcSyBUCvWl80KX0cdZyHFHFeaRc5R0YEyR411VKG8xNzaPaNa1WBPnyKoa2J0sdbXqYga7TkiLqI501bOYlRbCssGiEEg6lDADdp3jOJIiO5wArHOOwuIKedb/2nxxrsxlQS7VdXdXou2i+Pq0xR7k4nknzGisRakkItyAEtFnqFEKD0uu9W6scj3nqK6mDNiKsz2LRx3Vm0pikvJ9JC5uECYjK+xzDmwTUMsKmMeniIGoc40Ne9op2lzh43LLwX2dtS1NQOjHZUWUoOfl7bXZvhhjQNZQI21R9QQC5GEfR53Rp3qa3/XKVa7UXJDzAyWuBccMpNqMezCWRZALIMwidvZx+HZBGKXjb6E79ybz2VolXB0l0YtIaQNDFZ7XVsNmLAqeIvTzflNXHeGHxa001DIwEuBbbQ3tFJGtLBDjvnDGmLfwAmqxrki3koRG80mDL5oSwE6kSYDtDDw+CwzIEM4vUa9Ewi4k5a5jOKu1Zl8k41rwgirA/1RezPX1g0870b21uI/jVWW6gw/hHgFhEqEm8VDbHyxphrSQkud4g9Lang/47eAKhpzlmqGWFc0SktddOxwghHDV1cUl+TQAZEjcR5CEIo4iuxG5+QiZzIVNaoczRauspiKdgPpbiOkqt1Go8y2GhMgrskk1Vx9m8VuRJwGG7oDFHBeGkrkxEZPVFLD+9YtzLcmeaesEgsVsXlSDUGMojsO8YUep/nCouyi4bbRaaPzeBS8zQPcdsJY+HrPZ2y2ilTVtKNxbpnafWm4e3j4iz2DKy9MwQd1pL6eZC6ONRKI/owyLzjD6JOMCiIO+xOR1hziXaCJE0UYI6vDbtlhlrPwHSeZU7LvSARd/llJkPTgo8dBo2ksLeo8qLvstX8MZ41c0BdbcKFQ57epOVJxI8aULbtXphJiblxbnXptCtkKwDsoGGmN4TJQBav8gUACMdyeGXHdiN3CTSK/zKwMY9lrN9rPZo3YeFbjtjhOFZn6YFwmTfnqHkNrRT1SOICzTzKu8927oLXK9oZG6n8qsHA/NbhyIV1oAa9F+9jUsDZNcgEh6V4Qa7gdEXBVIqrQbMI9iXxErT7J0aJzTBPNbODPYAE6C50+pyK2W7QwM+ZlAYboC0NSSPnqClBrhfZZIR6cXYUPh9Jst3HUVnBN+KI9fyF/E5i5xnU4OjXc2qqFUYmFNEBwLcNYRwPMdPGGuE0r9YhOm8TTF4B4kqU/ZirKk0XG7Oz2KMOpKzqHjhDJFXUKyE4lgFEHjXBAp3B+WjFSqQLsuP+EuBa2VlpWV4rSDKFHJrxUtttQBApKC2rTKHRpKQe3BM2ajcg0deQNHptT47HLxiaAxNgMaOJrNNdFH2mhi1RBVJcstoyqwaV9kmEHgYqCogJrJa9XQyyNuVX7LI4EqHwbxZmByYX151rK4Mb2uqlF8AIN7qlGwTa1p9n4BqnHpB1YKwkEgxCaL5bENcSyTRBYeWbGvpfFEGZcxcrqdPbXlsKbqPZAqHFOQzwEaZIkuiRkLA06ZLg3Gi74UqZCDd5YIc50zbWRmpr2dWUXFgcMdLGjuLkpvc2uqTPZwWIJUjiMw43Tp0MBzSMrNlaLgfQY0sS9iBhzXcZiBn4JqrSrjk43MYcY+KkI0pAPpxBBd10egqtUIGkRfSgAgF30daXfNGepqLC0DG5cEvHKwamKxvQS2EDAIqHtihO0HC4Isr3PObXSBzpHDXE/Q7yDOlkjy4iWJJNWRbHvUBe4A2IABVI1FkdsqMazY2qYpYu46ZfA6+MZNWYJiZ7TZi7DtExNXb9dVCBJDrlFFmRDB9RAUxyDWAgNCiC2n6RSbYTsfjtdwC6ezaZkqqWbifpRDHkMTtAAokzLl7LBi/mhhN/ZsDAgKGKgK+NoLi3RKm3cnaGFBoxCgMl8IKqjRQE+TtS8DYJLCBfQokF8ZN/yGgqzUU5MImVV8to7b4m6OB6lk/k8+EMQbhgIlxRS80NxJoAslnQySWO2OPrRYjZ6AbWk71N9FZoXGFwUa/TIAnEzaw2RXgB37oGwD4nGvVvQVoNnZX7GaM5qe6pa0ZtD7A8zxJ4IbVqnSB5qrmTRKBPMZAB77/cytNaSLuiYR8mXpIdsIfnQLYWXngOxxglVKbpNSyCwexKtQ8FXO+zUWJ9TI2RjNoC16ZcEYNG3DfkIugN+WUGZMcyGDLSUhzEJfqPzP5tBAxcA/iQN4EuXLl5875L6biptp+qqQZONitMTARmTaciphtNG5xgrpCpEBGckMs+63Z69UHNbNcSimh8HAjQLR3fMo3I7nVFa5oHwmiYRBpdCMtVh5wPeQy4uQHwRQb/xavOei4Nw+cb0kItrKSfE8DiEQhKu2feotQ+5RGBRgg00bi+1Psa9zBiZM6XrqaSFWqCvtE4o0uQfhnVoVqJCjUpkYJF0GLkv6HqrsgR84/LwjfmA37v0xiOM3nzrrSd++AZwOY245JMGBawSaiudlZEis06axom6CHMhInGBFKh9V3Pa7NYLaBU9I/gjWsSj8RUaLo+AQ+cyzKI3xmB2zCPgftC+ZzM0lWq0Dhxo/9GBA+TSPMSvPpJEVz+8+sgLaQ8cqOtm5aYwsBbLXtuGJMZIyhFU5DGcC0wyu0YsXWVBJjoNQ70u9XMgLR5cIgru30DfS84wphEQV9J6piEmkQxnIqS4pUOHDpL9h1atunZlnpw/kkpX29985F/SsWZd1V6RRgcijb9ArFmWCMbEiYosziXNKmUp1IkJJ5zTwlGUbXTplRSIYpKCEQ8KtQAyNoZaHDt9OUM6nxx4ANTrZN8qoIPrDyQDvnT1kfl0tf2JR9LYBQt5mjJ5hhd1uDE3FFCXgvIE53LBwvrmbabKzlJzWA40aohxnjYWYmocDUhOMGYSP0vAMTqBxc/hxuHjNRnqry1z4gx495VcP4SAVx0i+5Ih1ywA/MgjT3S89ci/LDT+ZeSYEQumYyIWgaRARJ3ARReJqYwfy3BJiLPJIhipNQGK2JhwxwKJo+HCYBO9lSIqESz8HHsx0wzh7iS8h66Tgwww8Pr6qo2LsVhl848XSnYdQZkTfW5RxqI1cbPavDI0i+UY0RWZhziLLIJRvxlalEVFEChiHzXVfNyGQq5IqECSADcIzDoF/tirJO3Et0mTacS76qDGYCrWZNWhBOLhtICBzeTNHy9suC2E8YASkiFbFpxRtVJN83bMXG24u3IOszn7BZpnUVllDXE0Tpc+B56D8BWzVLgRxluYUfHCC5msFpPpjQj0/Xev7Vs1R4fIwVUHFmcxQm6/mobLNb10G/kMdhBMqYdWQhQPwXjIKEZdMh5poJlqOWvAEGeiZZANAp4lIkboklFnyM0LimKACDNu4EGcINLhYy+QtRnauKDaKxDo9oOrUuj6uwkmZ2Ix0jtv/cuCVk3FXbhRMzyuE8Bcj3lpEKJIEewbSGMcWZ8Q6hwmzk8W4RJtVtrQyWi4eCFuA4RgI6Uw5I6QJPt8OkneSTKVmZHFBxDv/vaDh1IBr9pHDq1SWfzWIogfaX9r4fyy5dkBzBcjCtouN6HVD520LewEIyvSJUcGTaztW7NH3G+W6MpiHi3gOAqxAUJMp8Ep4346iEdckEHCUDszl5kvMIO1/9rbqxbQnFgzFl/98GfvvPVEGsjk6kK5rvxJQERrirYLmExXokgem4CWxUVLbppQ56DG4JGd6uJnkGofjaolWxxk3AnIgcUSRO2yuBhgDhn8/v53Dy7EmyTWgx9SVpLhK1f2XH4nnflKI0L5ZEAUxZk47tCYpVmy6IQAGMuMNMLmE4YrB8DcZJAhRlEZoXMs7jEwzC7qEpwgSiPjohhbBPDUoVX7rl/flxYvWmsm1nveBFjfvsYk/OLPFkJ+M90qgvyfDACeEA8dQiZjGcgwOySBbZFtcW1tCpsrXJJq161rqsF57P5XEogVcMNgt6KzdL8TGGrIkcWATxTHFwHc8v7B62/PV1+k9/ftez8h1oMdiGr98MUrNFV8L41Sf5huGUHls2C+5BKnhPvcPApdCkQ80Fkn5DoG1XIZxR1cQ1VNU3VTaeZ1Yw4HPVKqtsnBHXcyxOCEIPkXeFAULPvgHXhe1xcGK9Rez70AAB8YSURBVJHRaHHc2v0H07J337vrh6/8/O33D717HcWaQXyz5Gfv/Kyk5Is9l15Mp8rp0lBLca9OHB9zGdAnY9wlYSYrGCDglwS1aCXad9ZU0bMNG7szJVCViS0dFd3fj2mI/VjlkLZ5JYo4BA0rfAi0O9MZdpa1tbXvpxfmt8keYOXBg5pYD6daq59+kgbx1bTzyqZ1mxXRHXXxoGXoiGX4H7sZGJN4tTKiG0jAacy0qn/tnJRait3MWsuizwaWSoDMn3dJUgBidjlGFDFgSxt4VDaUAU8OZNJeSP0vdaMxex+Sio2D8xX3x2kQP0LSLxYphWTYN6O4nLN0uYBTwild6J+glgl0Q31zzqkmA+KKpKGwPBvHXB/8bmBMpmkTuCY0WwaXi8jKSCT9ImoTjsPu9IAPEUgTr5QwcW9/e9WBi4s6Y41eLU7fWwcZF7cFIBwZoxmT5C7Bmi4RWMgFmWNRoqhnyoTYVKwJqsXCle3CEjwgnhmDiI7EIXpzSUNhCdgtu0p6M1Vq8SC+dBaLsnhw5TBRBf76j1YdGE7ngkGO33oneSgaSIZlbmuJTwx4wQnT8qbiHAvgtkYXK1P7vaJ9VJtFrsm4pshSVd3c3NzUVF/aVtxdEpcY4hKdGAjLuCYCRtDpJ7KfLHJkXy03lR7wqv1fDN4g2mgcLAGep2fqi2/88Cp5M/G235GJQ/nP9uoCYTApY5hDinyJ4AwQNuUojgxFmttKm5pq6uubmrI4NbOgvq252IuRpiwGiCtuw8PR7E5wxe4x1wwJbsm8o6Oy4EIGxAdJgsNUkfel8b9Iu2+sfOOJOcj5TZl3E32HOH0jijhE5VoMDMlhwuqbMumdqXdku33BVFVTAHjqCW4XdeERN4QXjUbzZLFPDoR50ms+s9jPKy6lKO++n7+nGbLrqg4zpT54MJMaX/xi5eCLRBP5gvTZKKOniS8ekmUbWxUyREiIsThQEjsL3rgpq00qBU1ofSzF5Hu9eEqfaG/dzIs6u/mko/m1Xm8PqZ08uXiBsCoJ73VCbISkCa1XHdl//c0MiH88vGflYLE6Hj/uWHT71OlNu9yRcaeNTiDrZiJ08ajo2hUgT9O+ZNxRmNRfKkOmdvKLX978IM8QlEcnz5rNuh39FcVl69oi9Uuvezdd11DtKxnGWOoK+flCxNevH0lvuIBeADf2iarlby2xBvv8kyXhMb2vFU+F0tm37zXjAr+QLDzLAqSy6qVW+7SxQKq7ueBWefnNO/98Cd9Z+k1cfnsV6ajOSkoq1PThUMl7mC1curh+z0Lz/XbxZQbpibfaCVmfmjrtKVn5HkP8RMbSfwKy2UdIa7XPbrcXQSTdf9buHLtb/qfmCmbjLdWL86iAiVBbE1cHiMtvXb71q9v0Ewt0qzrLk4K5PUxf90PAcbGGkGvX08RgBwmD9M6HV9988ZM9NvJhEuITf/7pi+xrsvgmSKSTe53fAVtzasd2Wtaq+D+/hp6Xt3OqAbA0Lfpr9m1VOxiuy/i78g8++t2d3/z2XkM3ycbGqzTFIO4/cKX4Rwf3HZrP4EOo1/uIDRFdfeON3ThvMbiHdMwh/uEVUkL1+J1MK/nmUWUVIQWV+Q0Fpe0372K/70DSVcpWyNVmjv+BxfRLB5aubtxhkMvv3rr5689Ic+azjdPQgXcpsP0Lqh/MnCHi9xniJ1688WfIITBZJHO2+8c//DZ981YWe0dUMtWRmuZf3LrLOn3noz1lnIl0UC4vxmSaV7VVo2jfKP+4/Va5RjdzAsy17Hs3DVQV8P6OK/gfQ4zwPrlBii/hHNx8U3Z1kXx0ITX/6Zdqb+/+7uavanEnRh1dJla6yLBBdGNZtxbHxHLjV+X/fOd3H2uI7+WEmNt98HqGWPPQ9e4rP6eI50KuFy7ewJi748NUwG+S7+Ryz5oEe7747W2aFlU2cU0gtXWLGL/q/NruShwdXEx2RrRfGv4dE5MPltzCMY8O7d+fFvD775LB4fmIAfMn4JAupoadT5C3ctrz2cTwftBOudNYhYNQyTnqK+sXQby22KGKfX5pvxlnMRovf4aYP8iRxxBcX08Xd7xNigdXFrN8MUWIf/wJubQy5RMAvLB4uxh9QfFqxr0BiyfI6LKmdCc5JFMjWxDchnOq5nNcyx/ITXBTv88NsAly5AVVvfffbseSwCCNrveR4ZQo88d7hlfeeOIBAJs+gm6uv6lNtzdgtGXJlISkUBXV8wq6Vh/3ALX88oP1H9/9RU53B2pZtepaEuT39+1/l5A9LATDDw6WHFyfIsQ/TEH8JnnrhQyLYDJQ/o1f/u6zu7e1txY6/deUzYQ5myiscNBlqHQC9o93bXc+yu32QIOrVnVowde+t/df3//2z2nJcpDQKPT6u4fm2eZLr85ZrqsA+EJu96st7bhV/sfEWwsubeXqsggi8plDAMR0rnb7pHz2/5aXXya3l/jdAmo5sOrQtf2HGOB33z2ozTTdoEJ9qH3/gT0Z0sVHHvmQXH1jMMf71ZL4vw5SvlC+MsRlVVn8kFnlCoe6PMguGsV/Ky+/mOP9gS4A5CNaVrHvXXLj4qXBS1faCWX8PrIPuJ1+mu2JdvLEpUwLuzLS6XFRmz2d4LD2R19m2m+SROoiduRx8oqKbKrdKWSi0xKHfnRN88v7rtODeN7dt4oJ9QEMs9IljFfJz36YaY1TZpowi6JI18tbjgUtdHcN0uJBNSU1oaxwaOtf1FmrXKIflaYQ8v65MsChfQchyl6lsZhGlt9Jw+Crb6xcmWm5YkbaaxV14isNpsnzO2N4iFs+i8jblg4WE4g5cxJgnRhYxrEidLZtH1kYi7xPrqszLyQ1znriQ/LOTyGzGMz1FJPRQpx/erLsrNnupOdAl7ES6KJpBCPVXQNibZ0QW08TrFvGUSqDOIP8/rvt++YBLrmWWBTRQRKp8RNX20n7T2kmlfOdJnGOVZzdYccVjCjVKmIaei1Oczw+k5BqXGpg/G7OveAoZGDzQU17mXAfJMmL2C5eI+s/fOvqW98uIeTbbAlj7oC55/24JCas4CogftyUQLxEdoykIl7rmFuQKo7j6uWB/GUwuUVdCbKfXHv7feqpDh28Rudiktc3XRm+8UXxt6+++sbgcgGPdtHZp7BLxJXIHi6BmFs6wVbHpKBK2+2Eu/T8eLj0MmyXtqQL+XwNiyHvhiDwWmIx7jIAc6d7kcVC2In77+lB0A0q4qWjLvXCglJtizm0NBsWjTpjFoY+DWmr2A4cOPDzn++5cnH+EsUFlLOVBjI96aNbGbwGnYsdmptfZ2OBRdMSNQWLg7TRKQtArO0CEp1u3AkqjizvxJypLHZIJFGOsSWjk10xnG1zB3hFoue5t5F1pdXr0TOVLu6e8kmJw9Hdnk8Rm9QQRHTG23kYwp7sC10plO0mCUoQeOQ8sCZubwQsjcLPug24Pin2UgFpuP3pp394B750LN7r6mru9m2uguQjYm33gNEQD6PQjFctAy4+iyh7yDQutlTketzV6CtDotEoS4E476SHqjrqPsVkGXBwdYs65HzS8Mfy8l+21NVQxJqxNnhwl6AoZ1lXTCE6wi1LY02R6Iqlw4YU2sHUWAp7ELEh1r92Dy13EZCYdHvkkrpH/ohX/rGFcAU1uGNIVBG76QbnxSaAMhFb32bJYq9EcijdnNOdLPYZ8MZGpzPKFq/EKrliWu/67FNQz0UL3o1ErQUyxNrmNt7j24ZPdulahiJrI7z0fphkk9WWU4Fr0k7nUHlpSN2yY+HuYZW+5GNAXFG12E9NhNXxvqymiE3sKCOdwRDwo9isXnp+YAHVMefQUP33VHzMSV1K+CqqwXXalH11TrHOWdlGdzMKQ07tgPNPP7rz8a315YNqvSsz/Z7cvHPngzvkNxQxx06K0kkGr4yKHMuqapRKlSyGKy2oqh3ceKlpD4N3Y313Bwj6jY6ODob5Yg2If2W1hT0D05FTsHOuaBxPB5ENHnWTEgQgtz++c/N3d8pvq/WuzHT71q9/8euPyK3PGWI16pIkry6kiEZlOaer1dI7VhVAEjPVfvEL3AhzCYvTF6tX7gH87+FqmKl80ghGIr++khpHRxZToEm0wx5wU8Pl9jLEO7m6phLS/otb5b8Ea7zYcSMmruVPn7V/dufWHzmGmO1NFSUpLIZdeBJEbjMTjAo66vDIhG4wRmTqyh5ct3ZxcM+llcWDxYMr91y6hAa1sZmrgRCpCefyKrpzUx6TIuIxCiLfNzvLDNfp2uaLd+/e/eDyemDyYohN3O1y8gFONF1UEVcyxE4prMPjocSBHL0GI4ujo7u6u70Mjz0hU7sHh4c3Dr93ceUXg+0rL33S1lKLcS18AzyuLu5u6sjNapm4CbNiw/jDb+11M8STNRz1OeWf3fx0cR63lP/6Jr2ygyE2sVPYELFCTdd4FicPZaLGbtJuw4kzR/fUhT27d+9uv9B0D7xXBdeGg1sM3+KxL7mmZyYQateYSE8V3OWhx+nGnmnjNJ/z+eKIPy0vwao+OLJGFTGNQUSXISy78LQXOdO2puw6Z+GaOxzFmJDU1Dauq+UaOirW4nx2FXE0FZssywvbLToxjudGuPTWEHsuWOzl0hbAQIOuz7mGxRCX3wIvdhcu/X0djbm0s29dQtSlRLHGsJwYJIUK1DC3wIGRZH5dHW2woa522c/fPmcWvZDM6gS9fkzieWBz7ET1bUCMjpZ8uritLr95q7z81h1A7OAq81lzKNYuQ9QpDtFVUrlOuGUmk4r2QWmLXYy4jEbFr++JSgZpm2SITRBAfOsDRDzIVSyiiS3lOJGIqOvruIZafO4u27YsG6KSOIQJY8+yqgJpqbqp/oElBkkRFaKIOpdV3wXOScJNMdtrfl9e/jHI6t2PPsXSRmYq/zUgXn/3489JWQ2pqSY1Fm4v3XghAOIZXLk9vowYJD1ZwLc3PYTx6zeLTty6adBbe2d5CQNNSXyhBNGivH7K1S7m634FEn23pPzOxeIqFIXK4ipmuhCxLoA+T/7Jw3rePSJuewiIJ+2iDwwXCLV1V1ySDIDYad9R8xkCKb8M/tixWA22pfyj8i9v3nKQimIaapQ14Sl9FLGguOkuyEybm3In0mjKfpFHJjJBICxG/WBc+/T6CD5DYwj3nplH19+5s/7WB3fKP//0T39abMZs6jfki8s11W1cdy33+R/L/1ClRl3AY9mPhzSIvcuKQdJRXXH3w2gLIgbc2WfQ631jksvgwT0NOvuOBkJufXEN12fd/ODuopOEFRzJByFwVGPQ8rs/oZowqXbFcLWnqF9qvj17Ig/DJoyajS5InGQQ6q6wk4bWeNKBub/5ZjkkgndKPrv5Efk648/ZLCT+U4lp45075S0WnJFYHY9KEh44hyeePoRuUqolD8NUbzXjhlR8yiIYLpfLMBugB2XYX8ufKr9VfvN3bGnXb7Noqfnm3Y/by8tbuLNGUdEDYl6O0vPPyMM6gLzUkWmjRS60wy7OgPDxgHiXW3YaArM8IsaTXlp+hcYL6aM9WbRUcPnmzTs4475dNAb1evDt8hhd1Rp5WIpcW9/+EBDvNYqRcVHBo5eJoOC5qRI9zQK3LH7+wU119c+NLFqq++yja5/hIi4YxHGKGMN1o07sevXBu8mo6SGIi8UsyoQ+OtQ6EHIC4nCcHaONO/g+v6kivpUFYscvbn189+ObYFzO23V9GL8JrhG6hNn/7QfupnaPh+DpRs3ieASPqUXDJcuCFGWHGtHTm27fUqX65tILlfLrWX75y/W1kEtY9Xr0cmF8hAOYrsrlPqBiHnWXPrix3lok+sCiolC3ziqAeExQty3i0Wufk88+vnXr1k2y9AKL2t+zwfllQRMg1jPEXlyZD0HsxAP3kxGpWE79O5UgjQj76EO+rJE4ZLWIWN3vZLZwt++WlHz00Rc3/7R0Q3V30KjD398WT9oVhpgPsIPQNz/9wP1kVO14cMQQcZGY6MSTyktcotNgSCCGuIu7XX731p0vvrhVnp7HpiRZrUWVx8XGdz+ctOMIjknqseBGceB7D9xP9Sak6oHbUIxguDA11veEzoqSQQjR3e+Uxy8B4l/cvXv34/W3MgVdozu0kKDsz+Uspb7blEBsiLMtNn0jDymZqMywPS8HMplFPsJ8U1d4u9EAiCXtaGf7FjBdt1jt59P0P7co5sQSpvV/Ai8GKfVvqs7b8aFCiNgfwIONwHQt8wlZC+7XXfWgTUAM7AuLMj7fufdbOxSe9yBidUb0DHf7I2Aabvf4JP3PITE0a8fgYFx962b5r6oqtttjlMeCwHvpyRMymXjQjqrUVvWgLZwzo+HCB3nrW585owi8Z0zbjCuiscZJJSwMpN/5aMEnoiX2oZO6T//w2edcB7eXPqViDM+KGGHiEnmAh+ukUNsDSzUkxxBxoeGyhk6clQU+PiSpZ9EZ8TAQRIxrkNMvsaR5YeKsgUZSVl+SX7rWxJ4EE0LE7NzVbJ6QkR2te+AI5LwdjzPgqXMaxWVNgNigHWxtPkkRQ3ZQ/ue0qcR5u5h81lFdSXVdTQ2ujMBHNkTwXMEoQ+z7xwftqErtD9zCDruL6Gj8od/cbwd37I7OIQbT9c7HH5fjxoc/p+UxPYE96QQNUlsB6RwLufQhP54kwCyCP/LAPWX04Kn2XtEfYhFX4bf7zU5ecoelxEkRxr1cXfe9ux/8urw87XJUNlecdPRPhamygJ5bhTKzGRGH2UFJrmyMdUsWC0mzrfm0ZAwSZdHnVRF/p9+MMYNXSpz4YoSoizjq75Hbv09rMNjZevPPLMNxoIjdKNVsTkae9/yElsGFy3N2502vwaAmQVhuMJmmLrTga1PSo1E3Hj48iG/ZR/RLE5f4Cfy9cDgvj67w0hrRGsRzXmlyjGrX8+I5M5426OVdc4gnuApSVdxN0i/LYkfOi9tTP91ip0/lsG7ySbw0xDREISdwM0VtbZ2jzlHlqPryy7899tRTXzY3UfrrX6qLizsif77257+QDkbFpHj9epJC+CjS9Umv579KubaEft6e8mEb44c45hfZA/heOGnGE7sQceKQmx1Y0VlXUJZ+IQ1byTTvtCM6t4iIWwd4RKxu304UXVF2W6Y77+cBHeY2HF4ztQJeT8Fn8MFRbf6i1jK1EdeHX4CLOvM24EcXDh89TCUDGJjXuRFeTMGLFVxj7W3aFNC9o3l58KPBPNp4Q3MtXHo4Vb7BrBIXQ7z6xFa7gCeXS3ICMTurO9N01mgRuw7cU1IQ+ZqdPbTL2jvj9wtD6qPqBl4FYVyJ3+dNb+DqjlLA0B3s/Jf3scOA+P5jefSSqamCusHpvGno/UYYhcN50yiieXmP4QsTR3/5lIlBn77AtR3F/3HZ3uH7RzoB+kYcPLz2aKQzL28NNrkhD5rGXp4007N26ANkT0zaBXxenyFxhK3OWLTYKXvaisSU447wSHejsQ/T7VYrOHmVx/rvcBemp6dox//WZlk5nafS/SNHafdWtkwffYqxasX0/b8yWGuwp0/hqxYckaOdedgE+2E9Q4z8b+rEF7TtvKf+NojDRKll+vCXlzvxJ4en8RYIedLusul01JkUjgJig+QFHs8dtbfooXPaqlNj0ob5CTrNhhGIdWAMEJOg6p66AXHemuk1LUcfu7+Cm9IQP/XlYfXV1JeUVVN43bU8JpjTLSvyOhHO9EZEfPgaHRJ2/Vd1DDF8sAFZiXJARcZWsVFtHRvpvPaXr9Tb0QE/bx/H4hu648KG80Z8INJsEo/pY19TybQQsW7uuOdJtmtAdOFzrgmkE6EYQzxejEigA0ewcy0trEud1zo1Xh/+opPxmhuchmvUcdi4grEY+IW9fqoTpVf9gaPxsIpjTd76TioH7Fd/PXJ4TmdAK0jpBjYEKEA77H6IiuhzvArztzDEfBLiFCaPnt++YzQJcgKxem4ZbqVXB4q5pwGQbJXHrp/gQGsivJv27fCRpzS8efevab3kVj51NPExdFq9ZiMivn8EL2AfTF9oZj/ZyK3Iu7/+PsqB2sbXJUktoCAR1gjq+nY7nXJiiHegVId9KYh1RVp8ce6M2S7ak4/P3KptfEG/zfVvNydthImhIpOZSI96YI5MTC3TTz2mdmENsCXv6JH7iT51HtFeTXOfPJXc206t87vxH/jJ9JQ2NpYv2QtU9vsl8E3LGm38jiS1DVfeP6KOAYZHAZ+G2LLDLgnOqFtI0mNEM4lwtu41s3AjSWe1o25pEXDUaJ87kNDINLl384B6QLZRIZbGvyZEOI/bqLKb0dHHEi+nL829pvxJdJvih7cbVFzTU1eYxFxAS4WQN2yYa3Eemzuv2Y5SXd9rn3EzxNZC8Ct45qHbkIIY4Bj3nrVru3qMSU/TqExsfDHaJ1LOnMRKjzze1xfTJZoiVQVrEgZ6eqrtL8mokrlafTgvmVLxg03T1BNc8YovKSfXrKSYAHLSTw8fuXY/5ZdHS9phxCEVoMe+4uNhfdxrRgVCBrdBTu08HiExt98jOcDam8BjtM/7DWIGSrwTST5HO0YZ1NlxMRlwMjuO3E9BfLQzL4U6k689nHdE/V+DnHJpSYp6oAl7Km/wLIZcFPHqU1jQcEpDcYPLuKD7cww/n2y65nY3GXULf5P8iRhpZD4CBe/Lv65IuCfAmAziqXkIj+TNo8upqJJBzYd8+Mv181p76nKnIoZwGr8PhPoZPLnWRRGLCzqfoJSDfy32RcYmlcRNFcxdrjncWQL9mEOcAvhoqvbl3Z/HpgVXpIxQJ0mFDGPwZaqO5N03ijY8wDRGH11+HlIAKeoR5IyIjTolpSi5ZaEwZ0T8AkdjocPD1MIOal24ltLl+Sx9ah6EvPlMzjuSDGk+l9ExzRtDBRDTR9nre2gmL7qiHl7JzGNz6qOY+u0Zr5yPGJ//Rj0y0+AVagfaU+Tu2nx4C4R6AZPvp1xC5Sf1+8upFgwRIz5r4evqc528HnmRfsvz6s5bsoUszjyPoT/o3crk+6cCPjKfQwm7lczI9nnXpAj+/QWQqcGao3/TMcTB5/PV5/d4FuHwwgNDLWkMVnrEI3FAfA+6szGp95dTIM5X4iQWDybU/vA8iPON3f2SBa3kqRaM3vhfIVnEDrHIGO2QmBmCOP+88orEIzSXRjwUx1/ALVfMMXkeTxdYqTlXxGkvpi8czpuvrOpVh9Xo+ciCdkD0H8MggHpGBY/aNxadz0ZGi07Pm66ua0APpY2RMdUfsWpB4qEpI/SxypAlHp7Lm1IiwcEF4jg3BNMtu6c1xFPTnV8uuBJpjRZWX9FEY8WcC8TB41j+sv6VoiKz+qwSi1y0iJDatyxYrYj7+06y8BPBzbfcSfoh7sJHo0I2P00zgXk+A6ll4/TCDw9riLlEaAm51Ty5PawVAFrUS0xqU1xKkyuwaDI9vaG9rL9/LgesnP+wkyTA2xfu9GrA+lf/3iL8kbHo7Enj3K9FRQ66grIi4qMHIfhSj8ya2jgF/WDZQArsROkimbSsYZpT0SB2bqWKUBuEFibO8E3L4enpaSyj4CeYKe2eG7ZpWjFqaaFn2DAy5Tfk55/OgNhYtL0gzRLcOlo/nthuN5vPgqD0nykCgHigYNGZ9mebin9CyK5AnI/JwYHEKmtLftlXXzXcu3//q3v387766j7QJfh7r6ys7L3Ozk72Sef9S52dcEnZvfuU4Mt7nUhfNVY0Nr5HX1ZUdKofNV6E/+41Il187x5egZdcxPf3vur8qoL+9OuKClZEqyWN+Q1lBY6mEkLau7ttfvY8ieSYGMNm82RD2qmnUnUYTOo/J54/tv2scnbHBEcPfqt8Jt7TGyHkJ9qy/ro6R1WVA/4CteE/w397jL0Boi+qbnwJ9FhpW/ON0rbS0lJ811xaDzSM9BjQsPpqOPnFY4wS/w9r/w8P/x3o66+//moj7v8c3H3lCCHkyPAn92jNr3Y1nfAVXf7xOTcl2idNDRkWRNYnL8xoLG6q6rYx4deWrY1OTk4uVi2bV0pvaZk6DLRh6sKF3bt3Dw6uXAO04dEHphUr4A/SmhX4Dj/ClldsuDJrF0X7lu+WhGciPnRVIKHmM6Pc2ozLiqrmHgvXtg4vqmDnAnVoCFJpSqMLSAzUypUbgTZs2MB6tAJf0O78J9CjX1859O//vo8Mb1hx6N/3h1xnzcYz50dxV0LmdVRrSSn9srFdrUlbiqvLLrwxvBEBrFmc2BX/Gcgy0oYjj264Qr6mEvDohuLf06mgWrLo9ilLFWkvbWunDwLkWqYGN274O7GRDf+lOLKnR4fXky82Pqq9/Ttpqmoi1UvudGgowP0CLbs3rqAce3TDfxe8K2hnH50Ts0dXfP31e9kud939XyyfD4keXbEmy136U/8j8CKtWfG/DfGKNVmeAbXifw7k7ABz3OCKOafz35my1WMOXRMNKyCo2LhB88Ur/gMGIL1n34C0MUH0bZrLURQX69KaHADPKwnRCAsHYC6o2rCBBnwLiH2ofZf2Evx8BYWEsfFuGFmM3DCMy44ZasB3W2XJSuxPmvFbsWEw59MBKfCG2rqq0uam7uJ31iOVlKjrFB6YSjKsg8ihAbpoAroDfzu619U7ahsx2qWDeCHXU9zSkMVSWVmZ//8nVT6UbZ/f0Df0DX1D39A39A19Q9/QQ6L/B8wwDqkWKcxEAAAAAElFTkSuQmC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201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3985205"/>
            <a:ext cx="2886075" cy="158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3605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949"/>
            <a:ext cx="12218509" cy="687394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808080" y="276915"/>
            <a:ext cx="965037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800" b="1" dirty="0">
                <a:solidFill>
                  <a:srgbClr val="1A3A84"/>
                </a:solidFill>
                <a:latin typeface="Montserrat" panose="00000500000000000000" pitchFamily="2" charset="-52"/>
              </a:rPr>
              <a:t>СОЗДАНИЕ ШКОЛЬНЫХ </a:t>
            </a:r>
            <a:r>
              <a:rPr lang="ru-RU" sz="2800" b="1" dirty="0" smtClean="0">
                <a:solidFill>
                  <a:srgbClr val="1A3A84"/>
                </a:solidFill>
                <a:latin typeface="Montserrat" panose="00000500000000000000" pitchFamily="2" charset="-52"/>
              </a:rPr>
              <a:t>СПОРТИВНЫХ </a:t>
            </a:r>
            <a:r>
              <a:rPr lang="ru-RU" sz="2800" b="1" dirty="0">
                <a:solidFill>
                  <a:srgbClr val="1A3A84"/>
                </a:solidFill>
                <a:latin typeface="Montserrat" panose="00000500000000000000" pitchFamily="2" charset="-52"/>
              </a:rPr>
              <a:t>КЛУБОВ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657061" y="1256520"/>
            <a:ext cx="2818400" cy="4211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000" dirty="0">
                <a:solidFill>
                  <a:srgbClr val="1A3A84"/>
                </a:solidFill>
                <a:latin typeface="Montserrat" panose="00000500000000000000" pitchFamily="2" charset="-52"/>
              </a:rPr>
              <a:t>2014 (май 2015) года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3628275" y="1226678"/>
            <a:ext cx="48603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>
                <a:solidFill>
                  <a:srgbClr val="1A3A8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2" charset="-52"/>
              </a:rPr>
              <a:t> </a:t>
            </a:r>
            <a:r>
              <a:rPr lang="ru-RU" sz="2800" b="1" dirty="0" smtClean="0">
                <a:solidFill>
                  <a:srgbClr val="1A3A8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2" charset="-52"/>
              </a:rPr>
              <a:t>6</a:t>
            </a:r>
            <a:endParaRPr lang="ru-RU" sz="2000" dirty="0">
              <a:solidFill>
                <a:srgbClr val="1A3A84"/>
              </a:solidFill>
              <a:latin typeface="Montserrat" panose="00000500000000000000" pitchFamily="2" charset="-52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792170" y="2617013"/>
            <a:ext cx="236154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>
                <a:solidFill>
                  <a:srgbClr val="1A3A84"/>
                </a:solidFill>
                <a:latin typeface="Montserrat" panose="00000500000000000000" pitchFamily="2" charset="-52"/>
              </a:rPr>
              <a:t>август 2023 года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3419199" y="2416798"/>
            <a:ext cx="6096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b="1" dirty="0" smtClean="0">
                <a:solidFill>
                  <a:srgbClr val="1A3A8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2" charset="-52"/>
              </a:rPr>
              <a:t>141</a:t>
            </a:r>
            <a:endParaRPr lang="ru-RU" sz="2800" dirty="0">
              <a:latin typeface="Montserrat" panose="00000500000000000000" pitchFamily="2" charset="-52"/>
              <a:ea typeface="Calibri"/>
              <a:cs typeface="Times New Roman"/>
            </a:endParaRPr>
          </a:p>
          <a:p>
            <a:r>
              <a:rPr lang="ru-RU" sz="2800" dirty="0">
                <a:latin typeface="Montserrat" panose="00000500000000000000" pitchFamily="2" charset="-52"/>
                <a:ea typeface="Calibri"/>
                <a:cs typeface="Times New Roman"/>
              </a:rPr>
              <a:t> </a:t>
            </a:r>
            <a:r>
              <a:rPr lang="ru-RU" sz="2800" b="1" dirty="0" smtClean="0">
                <a:solidFill>
                  <a:srgbClr val="1A3A8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2" charset="-52"/>
              </a:rPr>
              <a:t>9</a:t>
            </a:r>
            <a:endParaRPr lang="ru-RU" sz="2800" dirty="0">
              <a:solidFill>
                <a:srgbClr val="1A3A84"/>
              </a:solidFill>
              <a:latin typeface="Montserrat" panose="00000500000000000000" pitchFamily="2" charset="-52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792170" y="3986517"/>
            <a:ext cx="254749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>
                <a:solidFill>
                  <a:srgbClr val="1A3A84"/>
                </a:solidFill>
                <a:latin typeface="Montserrat" panose="00000500000000000000" pitchFamily="2" charset="-52"/>
              </a:rPr>
              <a:t>конец 2023 года </a:t>
            </a:r>
            <a:r>
              <a:rPr lang="ru-RU" sz="2000" dirty="0" smtClean="0">
                <a:solidFill>
                  <a:srgbClr val="1A3A84"/>
                </a:solidFill>
                <a:latin typeface="Montserrat" panose="00000500000000000000" pitchFamily="2" charset="-52"/>
              </a:rPr>
              <a:t>  </a:t>
            </a:r>
            <a:endParaRPr lang="ru-RU" sz="2000" dirty="0">
              <a:solidFill>
                <a:srgbClr val="1A3A84"/>
              </a:solidFill>
              <a:latin typeface="Montserrat" panose="00000500000000000000" pitchFamily="2" charset="-52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3153714" y="3941462"/>
            <a:ext cx="158340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1A3A8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2" charset="-52"/>
              </a:rPr>
              <a:t>  100 %</a:t>
            </a:r>
            <a:endParaRPr lang="ru-RU" sz="2800" dirty="0">
              <a:solidFill>
                <a:srgbClr val="1A3A84"/>
              </a:solidFill>
              <a:latin typeface="Montserrat" panose="00000500000000000000" pitchFamily="2" charset="-52"/>
            </a:endParaRPr>
          </a:p>
        </p:txBody>
      </p:sp>
      <p:pic>
        <p:nvPicPr>
          <p:cNvPr id="9222" name="Picture 6" descr="https://school3-smol.ru/wp-content/uploads/food/shkolnyi-sportivnyi-klub-photo-bi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7205" y="1255017"/>
            <a:ext cx="4110045" cy="2360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4114305" y="1281453"/>
            <a:ext cx="305083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 smtClean="0">
                <a:solidFill>
                  <a:srgbClr val="1A3A84"/>
                </a:solidFill>
                <a:latin typeface="Montserrat" panose="00000500000000000000" pitchFamily="2" charset="-52"/>
              </a:rPr>
              <a:t> школьных автобусов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4184202" y="2467371"/>
            <a:ext cx="228299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>
                <a:solidFill>
                  <a:srgbClr val="1A3A84"/>
                </a:solidFill>
                <a:latin typeface="Montserrat" panose="00000500000000000000" pitchFamily="2" charset="-52"/>
              </a:rPr>
              <a:t>школьный клуб</a:t>
            </a:r>
            <a:endParaRPr lang="ru-RU" sz="20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167221" y="2916539"/>
            <a:ext cx="308449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>
                <a:solidFill>
                  <a:srgbClr val="1A3A84"/>
                </a:solidFill>
                <a:latin typeface="Montserrat" panose="00000500000000000000" pitchFamily="2" charset="-52"/>
              </a:rPr>
              <a:t>студенческих клубов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737116" y="3972078"/>
            <a:ext cx="620710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1A3A84"/>
                </a:solidFill>
                <a:latin typeface="Montserrat" panose="00000500000000000000" pitchFamily="2" charset="-52"/>
              </a:rPr>
              <a:t>школ </a:t>
            </a:r>
            <a:endParaRPr lang="ru-RU" dirty="0" smtClean="0">
              <a:solidFill>
                <a:srgbClr val="1A3A84"/>
              </a:solidFill>
              <a:latin typeface="Montserrat" panose="00000500000000000000" pitchFamily="2" charset="-52"/>
            </a:endParaRPr>
          </a:p>
          <a:p>
            <a:r>
              <a:rPr lang="ru-RU" dirty="0" smtClean="0">
                <a:solidFill>
                  <a:srgbClr val="1A3A84"/>
                </a:solidFill>
                <a:latin typeface="Montserrat" panose="00000500000000000000" pitchFamily="2" charset="-52"/>
              </a:rPr>
              <a:t>созданы </a:t>
            </a:r>
            <a:r>
              <a:rPr lang="ru-RU" dirty="0">
                <a:solidFill>
                  <a:srgbClr val="1A3A84"/>
                </a:solidFill>
                <a:latin typeface="Montserrat" panose="00000500000000000000" pitchFamily="2" charset="-52"/>
              </a:rPr>
              <a:t>школьные спортивные клубы</a:t>
            </a:r>
          </a:p>
        </p:txBody>
      </p:sp>
    </p:spTree>
    <p:extLst>
      <p:ext uri="{BB962C8B-B14F-4D97-AF65-F5344CB8AC3E}">
        <p14:creationId xmlns:p14="http://schemas.microsoft.com/office/powerpoint/2010/main" val="1075891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3894</TotalTime>
  <Words>1161</Words>
  <Application>Microsoft Office PowerPoint</Application>
  <PresentationFormat>Широкоэкранный</PresentationFormat>
  <Paragraphs>194</Paragraphs>
  <Slides>23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32" baseType="lpstr">
      <vt:lpstr>Calibri</vt:lpstr>
      <vt:lpstr>Times New Roman</vt:lpstr>
      <vt:lpstr>Arial Narrow</vt:lpstr>
      <vt:lpstr>Arial</vt:lpstr>
      <vt:lpstr>Arial Unicode MS</vt:lpstr>
      <vt:lpstr>Calibri Light</vt:lpstr>
      <vt:lpstr>Montserrat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Маркова Ангелина</dc:creator>
  <cp:lastModifiedBy>ХЭГ</cp:lastModifiedBy>
  <cp:revision>370</cp:revision>
  <cp:lastPrinted>2023-08-28T13:50:13Z</cp:lastPrinted>
  <dcterms:created xsi:type="dcterms:W3CDTF">2022-08-22T09:48:39Z</dcterms:created>
  <dcterms:modified xsi:type="dcterms:W3CDTF">2023-08-30T06:38:26Z</dcterms:modified>
</cp:coreProperties>
</file>